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notesMasterIdLst>
    <p:notesMasterId r:id="rId46"/>
  </p:notesMasterIdLst>
  <p:handoutMasterIdLst>
    <p:handoutMasterId r:id="rId47"/>
  </p:handoutMasterIdLst>
  <p:sldIdLst>
    <p:sldId id="262" r:id="rId12"/>
    <p:sldId id="310" r:id="rId13"/>
    <p:sldId id="311" r:id="rId14"/>
    <p:sldId id="313" r:id="rId15"/>
    <p:sldId id="327" r:id="rId16"/>
    <p:sldId id="321" r:id="rId17"/>
    <p:sldId id="312" r:id="rId18"/>
    <p:sldId id="320" r:id="rId19"/>
    <p:sldId id="337" r:id="rId20"/>
    <p:sldId id="314" r:id="rId21"/>
    <p:sldId id="333" r:id="rId22"/>
    <p:sldId id="335" r:id="rId23"/>
    <p:sldId id="316" r:id="rId24"/>
    <p:sldId id="325" r:id="rId25"/>
    <p:sldId id="334" r:id="rId26"/>
    <p:sldId id="340" r:id="rId27"/>
    <p:sldId id="319" r:id="rId28"/>
    <p:sldId id="326" r:id="rId29"/>
    <p:sldId id="330" r:id="rId30"/>
    <p:sldId id="341" r:id="rId31"/>
    <p:sldId id="342" r:id="rId32"/>
    <p:sldId id="347" r:id="rId33"/>
    <p:sldId id="348" r:id="rId34"/>
    <p:sldId id="346" r:id="rId35"/>
    <p:sldId id="343" r:id="rId36"/>
    <p:sldId id="344" r:id="rId37"/>
    <p:sldId id="345" r:id="rId38"/>
    <p:sldId id="349" r:id="rId39"/>
    <p:sldId id="294" r:id="rId40"/>
    <p:sldId id="309" r:id="rId41"/>
    <p:sldId id="324" r:id="rId42"/>
    <p:sldId id="339" r:id="rId43"/>
    <p:sldId id="338" r:id="rId44"/>
    <p:sldId id="308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328"/>
    <a:srgbClr val="000000"/>
    <a:srgbClr val="59595B"/>
    <a:srgbClr val="F0F0F0"/>
    <a:srgbClr val="939598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6127" autoAdjust="0"/>
  </p:normalViewPr>
  <p:slideViewPr>
    <p:cSldViewPr snapToGrid="0">
      <p:cViewPr varScale="1">
        <p:scale>
          <a:sx n="118" d="100"/>
          <a:sy n="118" d="100"/>
        </p:scale>
        <p:origin x="92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13285-9D40-7B41-BF45-13A5AB431659}" type="datetimeFigureOut">
              <a:rPr lang="en-NL" smtClean="0"/>
              <a:t>10/09/2025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59662-9799-BE4B-A756-7EF8B82AE8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78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www.spiceworks.com</a:t>
            </a:r>
            <a:r>
              <a:rPr lang="en-GB" dirty="0"/>
              <a:t>/it-security/network-security/articles/what-is-threat-modeling-definition-process-examples-and-best-practices/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3221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64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EF6F-E492-78A8-AA9E-141C6AE1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C157B-6ABB-0A7A-4936-B0779F5CA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9D7C9-17CF-408A-B921-47C559770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61E9E-B7C8-029B-4919-A7660900B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054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F1998-B13F-FE49-ADDB-3241A424C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F7B0D-6780-1AF5-B0A8-1FDE04236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379D0-8E7C-04A0-634A-C170FF326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88265-556C-526A-AEC9-A41FB78F7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857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5676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241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BAF68-12F5-C341-B236-F1C6AB69D62E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44CB-5523-A241-AF42-CFB622FF22E7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33CA-E103-F644-AD5C-8B273A635DB8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CF2F-46D3-CB44-B7B5-E168D3E57F0A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000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A3DEB9-E98D-558B-D8ED-C1578500E9A3}"/>
              </a:ext>
            </a:extLst>
          </p:cNvPr>
          <p:cNvSpPr txBox="1">
            <a:spLocks/>
          </p:cNvSpPr>
          <p:nvPr userDrawn="1"/>
        </p:nvSpPr>
        <p:spPr>
          <a:xfrm>
            <a:off x="762545" y="6301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FB0CC8-2783-4C0F-826D-494942753165}" type="slidenum">
              <a:rPr lang="en-US" sz="900" baseline="0" smtClean="0"/>
              <a:pPr algn="l"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0957-DC22-4C4D-9C2A-A15C649CDBE2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001F-4DD5-294D-9F61-44E6174E3C04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000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1440-5580-8D45-B929-FEE4C1056990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C727-6899-6B41-8AD3-1BE644010695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7741C-82BB-B544-A52E-F12606983D0F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454B5-4D00-DF40-8B80-360AF257D902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7ABF618-620D-E98B-E99B-CFB60CC0DA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36C1-0245-9648-BE19-9666ABE4A648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17F-E78D-1B44-B76A-0F72CBAB87F2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EC4E-8408-B648-86E2-D966E3604D0E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14B4-68B3-1F42-9801-58DCB4676C7F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0B08-59BC-944C-B2E7-DCE33415D4A1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485-A6F4-014B-B51E-F3CA75893519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CE34-E544-E343-86E9-120404D95D85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16D66-D1A9-7D45-A350-1363110E037C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194-530B-D840-B761-DA2A10C6A694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  <a:latin typeface="+mj-lt"/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26B2-5A32-C344-9B11-A2C4D5CFD5BF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F8F7-3785-8C44-A18E-E9B88F16535D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1E11-F268-C34D-9099-2947629C5E76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B4C2-B0C0-EE46-962C-982B2D340A9A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D793-3649-854C-A0EC-BF85C2C231FA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F321-AAC2-C940-AE32-309169C67434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668-31CB-3B4F-997C-77E8A36D4958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3E67-FEFD-E543-B2DA-698154F92D30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43B-B094-CE4E-804C-A9B1534301A3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7BB1-E408-B74D-999C-609F527DB562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43044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C7A2-1420-2A43-B909-423E4B7A76AB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9090-2A61-B243-860B-4FEF98219AD3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BEB8-0135-2F4D-9EA7-12ABC14676A2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F8C9-2CC1-F24C-89F9-F5026E67E4E5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FA011-DEA2-D140-B0D8-FDBD21078024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53930-951B-764A-BD91-0FA3243ED549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00B0-4857-CE48-81A7-CA99D8D99C3A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A8C8-A4A1-3541-93A2-AD506306BA87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8B0F-E293-5544-8893-237296349A04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85D0-7EF3-994D-AF81-B89BEBEED19A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C872-B98C-1747-AEFC-7DFA1DB24356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8203-736B-EA46-8E72-264EB44E6009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03D2-5658-5245-BB60-04DEA61202F1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001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644D-AACF-854E-B86B-C1C11D62A4BB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BE6E-25FE-0442-B67B-0DF7EF61FD38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8A08-9A9C-DD4E-B589-B1C9AA853261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D5BC-1F5E-564A-BC0E-0C6784923D72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5223-D8C1-5D47-AD7B-6149F4624A9B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30ED-499D-9040-9972-3C6AB22B99E6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Faculty	/ Department </a:t>
            </a:r>
            <a:br>
              <a:rPr lang="en-US" dirty="0"/>
            </a:br>
            <a:r>
              <a:rPr lang="en-US" dirty="0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17F3-FB1A-EC46-A532-1138D11C28D6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5BC589-EF5C-BA5E-6557-8CE6BCCF35B6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6C2F-EE91-6142-A6B5-AE8117ED49A8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Faculty	/ Department </a:t>
            </a:r>
            <a:br>
              <a:rPr lang="en-US" dirty="0"/>
            </a:br>
            <a:r>
              <a:rPr lang="en-US" dirty="0"/>
              <a:t>Mail address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0DFAC81-6249-B660-C47D-15277027A24E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165D-A1D6-E342-B16D-10C7A2DCEE53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E931C39-EB58-DF6F-8D4B-8B07020214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Faculty	/ Department </a:t>
            </a:r>
            <a:br>
              <a:rPr lang="en-US" dirty="0"/>
            </a:br>
            <a:r>
              <a:rPr lang="en-US" dirty="0"/>
              <a:t>Mail address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2E2F4A-5DC5-D231-7844-B52C63FEA83E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6EBF-4E0E-5C49-BF9A-E43DB3CEF554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3721E9-6B57-2828-B976-3BDEBF6E5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Faculty	/ Department </a:t>
            </a:r>
            <a:br>
              <a:rPr lang="en-US" dirty="0"/>
            </a:br>
            <a:r>
              <a:rPr lang="en-US" dirty="0"/>
              <a:t>Mail address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ED9CDB-64E9-36C0-4FBB-9896C8C91A28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B9B-FCF0-F74B-85ED-509E4AB245DC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6DC42F7-B670-0804-03D0-ED3138603DCC}"/>
              </a:ext>
            </a:extLst>
          </p:cNvPr>
          <p:cNvSpPr txBox="1">
            <a:spLocks/>
          </p:cNvSpPr>
          <p:nvPr userDrawn="1"/>
        </p:nvSpPr>
        <p:spPr>
          <a:xfrm>
            <a:off x="756000" y="5212971"/>
            <a:ext cx="543525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1800" b="0" kern="1200" cap="all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BED85E-8D95-A24B-CF09-F37F48DEB0FA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9955-FBF8-CD43-AFD3-BF7506FC0D66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B9C5-B3C0-0E49-855C-6756BF02EB59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AF37-1B0E-AB44-A1B4-F16CAB0D3C36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6291-3AAE-8641-8FD7-542AC2EDBF1D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0B448309-608A-DC4B-9B53-426EAEC7EC84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E9E39F-C22C-EF84-81DB-DA22280D5C28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2FAA8DB1-4040-DD4A-BA69-C3EDCD542554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F774DFB-F9F6-7289-EEEA-0AFEA9CB89CA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30FB7DA-AFE0-0448-8AB3-E261C116DA4C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85ED61B-C7E8-0C3E-066A-9C20F9E78072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52EA1B12-303B-E941-AF47-C2DCB3AEAC31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A1D15C6-B384-A9F0-12A3-C38826049D4B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79E7C501-3A61-DF49-B6A7-DF64B64660A7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E0DD6C5-B1CD-B990-214B-D4C86AEEFF8D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BAF6342C-D316-F048-B32A-690C6BF8E17E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5770F95-51BC-82FF-B9D0-3839F85391B0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009EAA98-450F-F74E-88C3-00840B689535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2D78459-33F6-E0D4-2E37-FF541C7BF54B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09D0257A-4021-7042-BCCC-94707B62B93B}" type="datetime1">
              <a:rPr lang="en-US" smtClean="0"/>
              <a:t>9/10/25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851529D-61ED-58EC-83AF-7A50A3EBAB0E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italojsoliveira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i.org/10.1007/978-3-319-89363-1_4" TargetMode="Externa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oi.org/10.1007/978-3-319-89363-1_4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ftbenchmarks.utwente.nl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0-00847-5_1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yesserver.com/docs/modeling/risk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kdominik/bigER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7.png"/><Relationship Id="rId4" Type="http://schemas.openxmlformats.org/officeDocument/2006/relationships/hyperlink" Target="https://italojsoliveira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ras.sourceforge.net/index.html" TargetMode="External"/><Relationship Id="rId3" Type="http://schemas.openxmlformats.org/officeDocument/2006/relationships/hyperlink" Target="https://www.bitcyber.com.sg/foreseeti-securicad/" TargetMode="External"/><Relationship Id="rId7" Type="http://schemas.openxmlformats.org/officeDocument/2006/relationships/hyperlink" Target="https://www.microsoft.com/en-us/securityengineering/sdl/threatmodel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owasp.org/www-project-threat-dragon" TargetMode="External"/><Relationship Id="rId5" Type="http://schemas.openxmlformats.org/officeDocument/2006/relationships/hyperlink" Target="https://www.iriusrisk.com/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www.threatmodeler.com/" TargetMode="External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4" y="1162441"/>
            <a:ext cx="12102351" cy="1116000"/>
          </a:xfrm>
        </p:spPr>
        <p:txBody>
          <a:bodyPr/>
          <a:lstStyle/>
          <a:p>
            <a:pPr algn="ctr"/>
            <a:r>
              <a:rPr lang="en-GB" sz="4000" dirty="0"/>
              <a:t>An Ontological Lens on Attack Trees:</a:t>
            </a:r>
            <a:endParaRPr lang="en-US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48" y="1975002"/>
            <a:ext cx="6758682" cy="961001"/>
          </a:xfrm>
        </p:spPr>
        <p:txBody>
          <a:bodyPr/>
          <a:lstStyle/>
          <a:p>
            <a:pPr algn="ctr"/>
            <a:r>
              <a:rPr lang="en-GB" sz="2400" dirty="0"/>
              <a:t>Toward  Adequacy and interoperability</a:t>
            </a:r>
            <a:endParaRPr lang="en-US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AAC4BD8-29BA-4CD6-BEE4-D7C559761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6670" y="147555"/>
            <a:ext cx="6067311" cy="5829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Semantics, Cybersecurity, and Services (SCS)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Faculty of Electrical Engineering, Mathematics, and Computer Science (EEMCS)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272195B8-B62D-4A80-95D4-70616589C6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B951B-70A9-1CC7-5DE8-9C980257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4FB0A31-4842-6056-2A32-5E5D2FDEF927}"/>
              </a:ext>
            </a:extLst>
          </p:cNvPr>
          <p:cNvSpPr txBox="1">
            <a:spLocks/>
          </p:cNvSpPr>
          <p:nvPr/>
        </p:nvSpPr>
        <p:spPr>
          <a:xfrm>
            <a:off x="1944458" y="2448624"/>
            <a:ext cx="6504405" cy="2807771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Ítalo Oliveira</a:t>
            </a:r>
            <a:r>
              <a:rPr lang="en-US" b="1" dirty="0"/>
              <a:t>,</a:t>
            </a:r>
            <a:r>
              <a:rPr lang="en-US" sz="2400" b="1" dirty="0"/>
              <a:t> </a:t>
            </a:r>
            <a:r>
              <a:rPr lang="en-US" b="1" dirty="0"/>
              <a:t>University of Twente &amp; </a:t>
            </a:r>
            <a:r>
              <a:rPr lang="en-US" b="1" dirty="0" err="1"/>
              <a:t>Y.digital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Stefano Nicoletti</a:t>
            </a:r>
            <a:r>
              <a:rPr lang="en-US" dirty="0"/>
              <a:t>, University of Twente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Mattia Fumagalli</a:t>
            </a:r>
            <a:r>
              <a:rPr lang="en-US" dirty="0"/>
              <a:t>, Free University of Bozen-Bolzano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Gal Engelberg</a:t>
            </a:r>
            <a:r>
              <a:rPr lang="en-US" dirty="0"/>
              <a:t>, University of Haifa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Dan Klein</a:t>
            </a:r>
            <a:r>
              <a:rPr lang="en-US" dirty="0"/>
              <a:t>, Accenture EMEA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Giancarlo Guizzardi</a:t>
            </a:r>
            <a:r>
              <a:rPr lang="en-US" dirty="0"/>
              <a:t>, University of Twente</a:t>
            </a:r>
          </a:p>
        </p:txBody>
      </p:sp>
      <p:pic>
        <p:nvPicPr>
          <p:cNvPr id="1026" name="Picture 2" descr="Website Icon Images – Browse 6,368,505 Stock Photos, Vectors ...">
            <a:extLst>
              <a:ext uri="{FF2B5EF4-FFF2-40B4-BE49-F238E27FC236}">
                <a16:creationId xmlns:a16="http://schemas.microsoft.com/office/drawing/2014/main" id="{22812E10-25C3-9404-0EB3-6B4AE04E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9941" y="6197885"/>
            <a:ext cx="484091" cy="48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emium Vector | Team icon group of people icon">
            <a:extLst>
              <a:ext uri="{FF2B5EF4-FFF2-40B4-BE49-F238E27FC236}">
                <a16:creationId xmlns:a16="http://schemas.microsoft.com/office/drawing/2014/main" id="{6A19FBE8-4E0B-EE80-7ADB-8441AC15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4" y="3393913"/>
            <a:ext cx="1931852" cy="150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AF48F23-EA70-17CD-69F2-5F80B25E648A}"/>
              </a:ext>
            </a:extLst>
          </p:cNvPr>
          <p:cNvSpPr txBox="1">
            <a:spLocks/>
          </p:cNvSpPr>
          <p:nvPr/>
        </p:nvSpPr>
        <p:spPr>
          <a:xfrm>
            <a:off x="4334032" y="6058010"/>
            <a:ext cx="3523933" cy="720011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hlinkClick r:id="rId4"/>
              </a:rPr>
              <a:t>https://italojsoliveira.github.io</a:t>
            </a:r>
            <a:r>
              <a:rPr lang="en-US" sz="2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92E8CF-CEFC-B85E-F37C-1A4FC793A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052" y="605801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CC92-7391-33BD-BC54-0D17CB80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14EB5BE-62B4-9E28-3AA1-1F5A65A186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211AE-51D3-8196-6D88-5898CC87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FF1BF8-1A06-4902-6304-03E57D9C5625}"/>
              </a:ext>
            </a:extLst>
          </p:cNvPr>
          <p:cNvSpPr txBox="1">
            <a:spLocks/>
          </p:cNvSpPr>
          <p:nvPr/>
        </p:nvSpPr>
        <p:spPr>
          <a:xfrm>
            <a:off x="762546" y="6032528"/>
            <a:ext cx="8305500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/>
              <a:t>Kumar, R. et al. (2018). Effective Analysis of Attack Trees: A Model-Driven Approach. In: Russo, A., </a:t>
            </a:r>
            <a:r>
              <a:rPr lang="en-US" sz="1200" dirty="0" err="1"/>
              <a:t>Schürr</a:t>
            </a:r>
            <a:r>
              <a:rPr lang="en-US" sz="1200" dirty="0"/>
              <a:t>, A. (eds) Fundamental Approaches to Software Engineering. FASE 2018. Lecture Notes in Computer Science, vol 10802. Springer, Cham. </a:t>
            </a:r>
            <a:r>
              <a:rPr lang="en-US" sz="1200" dirty="0">
                <a:hlinkClick r:id="rId2"/>
              </a:rPr>
              <a:t>https://doi.org/10.1007/978-3-319-89363-1_4</a:t>
            </a:r>
            <a:r>
              <a:rPr lang="en-US" sz="1200" dirty="0"/>
              <a:t> 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9BE1441-D014-7CB0-2680-B34BB2D89771}"/>
              </a:ext>
            </a:extLst>
          </p:cNvPr>
          <p:cNvSpPr txBox="1">
            <a:spLocks/>
          </p:cNvSpPr>
          <p:nvPr/>
        </p:nvSpPr>
        <p:spPr>
          <a:xfrm>
            <a:off x="509092" y="550606"/>
            <a:ext cx="11173816" cy="510195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/>
              <a:t>Attack trees offer three important services: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400" b="1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CONCEPTUAL MODELING capabilities for representing security risk management scenarios.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</a:rPr>
              <a:t>Qualitative analysis to find root causes and minimal conditions of successful attacks.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sz="2400" b="1" dirty="0">
              <a:solidFill>
                <a:srgbClr val="7030A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Quantitative analysis to compute security metrics, such as minimal time and cost among all attacks.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057C7-D060-FD4A-CCD9-BC9A54F2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4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E69D4-F3C7-C9DA-6D71-155A92FBA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28C8C7A-CDD9-2F1D-A878-E91BC721C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BA225-A71C-6394-FFE7-2A32B110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929BF-C47D-F42A-2409-CCAAF6E1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A6E88-8755-3E5F-780E-DBD9FE29E195}"/>
              </a:ext>
            </a:extLst>
          </p:cNvPr>
          <p:cNvSpPr txBox="1"/>
          <p:nvPr/>
        </p:nvSpPr>
        <p:spPr>
          <a:xfrm>
            <a:off x="995208" y="6204605"/>
            <a:ext cx="7995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El </a:t>
            </a:r>
            <a:r>
              <a:rPr lang="en-GB" sz="1600" dirty="0" err="1"/>
              <a:t>Bouchti</a:t>
            </a:r>
            <a:r>
              <a:rPr lang="en-GB" sz="1600" dirty="0"/>
              <a:t> A, Haqiq A. </a:t>
            </a:r>
            <a:r>
              <a:rPr lang="en-GB" sz="1600" dirty="0" err="1"/>
              <a:t>Modeling</a:t>
            </a:r>
            <a:r>
              <a:rPr lang="en-GB" sz="1600" dirty="0"/>
              <a:t> cyber-attack for SCADA systems using </a:t>
            </a:r>
            <a:r>
              <a:rPr lang="en-GB" sz="1600" dirty="0" err="1"/>
              <a:t>CoPNet</a:t>
            </a:r>
            <a:r>
              <a:rPr lang="en-GB" sz="1600" dirty="0"/>
              <a:t> approach. In: 2012 IEEE International Conference on Complex Systems (ICCS). IEEE; 2012. p. 1-6.</a:t>
            </a:r>
            <a:endParaRPr lang="en-NL" sz="1600" dirty="0"/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B157BB7B-C0DB-9EA2-A5DB-6BE7CAAEE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54" y="-26087"/>
            <a:ext cx="8268692" cy="61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5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C577-13E7-C98C-88D0-11EECF59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F874862-C29E-F9F5-168B-BB85095B5F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51202-1A85-0541-48B7-28691D8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8578D3C-462E-2F5F-D7E7-FCC4F789AA14}"/>
              </a:ext>
            </a:extLst>
          </p:cNvPr>
          <p:cNvSpPr txBox="1">
            <a:spLocks/>
          </p:cNvSpPr>
          <p:nvPr/>
        </p:nvSpPr>
        <p:spPr>
          <a:xfrm>
            <a:off x="839556" y="6032528"/>
            <a:ext cx="8228489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/>
              <a:t>Kumar, R. et al. (2018). Effective Analysis of Attack Trees: A Model-Driven Approach. In: Russo, A., </a:t>
            </a:r>
            <a:r>
              <a:rPr lang="en-US" sz="1200" dirty="0" err="1"/>
              <a:t>Schürr</a:t>
            </a:r>
            <a:r>
              <a:rPr lang="en-US" sz="1200" dirty="0"/>
              <a:t>, A. (eds) Fundamental Approaches to Software Engineering. FASE 2018. Lecture Notes in Computer Science, vol 10802. Springer, Cham. </a:t>
            </a:r>
            <a:r>
              <a:rPr lang="en-US" sz="1200" dirty="0">
                <a:hlinkClick r:id="rId2"/>
              </a:rPr>
              <a:t>https://doi.org/10.1007/978-3-319-89363-1_4</a:t>
            </a:r>
            <a:r>
              <a:rPr lang="en-US" sz="1200" dirty="0"/>
              <a:t>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752A830-665B-D096-E3EE-46DF1A5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7" y="169058"/>
            <a:ext cx="10304206" cy="548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20C5E-CBBA-5C14-0E91-FF732F31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A99E5-AE8B-FA0E-6A8D-F8625FA9F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77C882E-411F-D6FD-D184-877794123B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E8BA1-D84A-0AE4-60E0-B7E1B720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73640-3C58-0D58-72A2-2257AD9E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4" y="1031421"/>
            <a:ext cx="11610791" cy="445498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54E57F4-A407-38A5-74B4-82D16FB9C4E3}"/>
              </a:ext>
            </a:extLst>
          </p:cNvPr>
          <p:cNvSpPr txBox="1">
            <a:spLocks/>
          </p:cNvSpPr>
          <p:nvPr/>
        </p:nvSpPr>
        <p:spPr>
          <a:xfrm>
            <a:off x="982833" y="6047368"/>
            <a:ext cx="9919497" cy="56320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/>
              <a:t>Website: </a:t>
            </a:r>
            <a:r>
              <a:rPr lang="en-US" sz="1600" dirty="0">
                <a:hlinkClick r:id="rId3"/>
              </a:rPr>
              <a:t>https://dftbenchmarks.utwente.nl</a:t>
            </a:r>
            <a:r>
              <a:rPr lang="en-US" sz="1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95252-A5B1-0DDA-781E-37478836C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8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81571-31EA-CDAA-797B-7B893149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660601-7CA6-5968-FC12-DE59998FF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48" y="803496"/>
            <a:ext cx="9851417" cy="56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CBB7AFC-58B4-C99A-A3E4-DB450F1516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96A70-9D3A-76E7-CA39-69742293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8ABAF5-FB21-C5D5-4D34-984F0C12AD66}"/>
              </a:ext>
            </a:extLst>
          </p:cNvPr>
          <p:cNvSpPr txBox="1">
            <a:spLocks/>
          </p:cNvSpPr>
          <p:nvPr/>
        </p:nvSpPr>
        <p:spPr>
          <a:xfrm>
            <a:off x="2141219" y="133598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Ontological Analysis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1C490-D3CD-2E38-2477-28FB2B52E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9E9551-EA47-EF9B-82A0-37E60882242B}"/>
              </a:ext>
            </a:extLst>
          </p:cNvPr>
          <p:cNvSpPr/>
          <p:nvPr/>
        </p:nvSpPr>
        <p:spPr>
          <a:xfrm>
            <a:off x="5518484" y="1424646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608ABE-290D-9143-B3E4-D73A0644A6B1}"/>
              </a:ext>
            </a:extLst>
          </p:cNvPr>
          <p:cNvSpPr/>
          <p:nvPr/>
        </p:nvSpPr>
        <p:spPr>
          <a:xfrm>
            <a:off x="4607836" y="3642733"/>
            <a:ext cx="1649103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981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C60E-4FEB-42DC-015A-317CA27E5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554842-1602-8299-78B6-FB6160132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96" y="908757"/>
            <a:ext cx="6308008" cy="5420214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E64381E-AE02-FFF2-2CE8-1E843ADDF9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95FA0-95CA-E07C-04BF-19A6631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4FED27A-201E-AE6E-16D0-9E04E99903B7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 Fragment of the Unified Foundational Ontology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A13BB-D831-4F50-7DDB-BE4D9636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6142-25E4-DCB4-C0C1-BD3F5DAEB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C8A8BDF8-6611-3B73-DD32-C0AF66CA08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0AA85-1644-27CB-6892-D816D666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84044C-A95E-D9A2-8724-A66B95A99EDA}"/>
              </a:ext>
            </a:extLst>
          </p:cNvPr>
          <p:cNvSpPr txBox="1">
            <a:spLocks/>
          </p:cNvSpPr>
          <p:nvPr/>
        </p:nvSpPr>
        <p:spPr>
          <a:xfrm>
            <a:off x="2141219" y="373425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The Common Ontology of Value and Risk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FD419-8523-2EA0-267D-A0BDA7EF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1C079F7-AAE0-A09C-2E3E-C8F5DB390C4D}"/>
              </a:ext>
            </a:extLst>
          </p:cNvPr>
          <p:cNvSpPr txBox="1">
            <a:spLocks/>
          </p:cNvSpPr>
          <p:nvPr/>
        </p:nvSpPr>
        <p:spPr>
          <a:xfrm>
            <a:off x="1545570" y="5409559"/>
            <a:ext cx="9100857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/>
              <a:t>Sales, T.P., Baião, F., Guizzardi, G., Almeida, J.P.A., Guarino, N., Mylopoulos, J. (2018). The Common Ontology of Value and Risk. In: Trujillo, J., et al. Conceptual Modeling. ER 2018. Lecture Notes in Computer Science(), vol 11157. Springer, Cham. </a:t>
            </a:r>
            <a:r>
              <a:rPr lang="en-US" sz="1200" dirty="0">
                <a:hlinkClick r:id="rId3"/>
              </a:rPr>
              <a:t>https://doi.org/10.1007/978-3-030-00847-5_11</a:t>
            </a:r>
            <a:r>
              <a:rPr lang="en-US" sz="1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36084-6761-9232-C624-BF084CD00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00" y="1506995"/>
            <a:ext cx="11803800" cy="36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3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E96B7-486A-4443-56E8-F1E458D3E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C50995D-1CCD-6EF2-5B16-4E7CF2B1F8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96018-FF57-645F-3D68-ABA7C230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65E4071-AEFC-344D-09AB-8A45BEF4E2C1}"/>
              </a:ext>
            </a:extLst>
          </p:cNvPr>
          <p:cNvSpPr txBox="1">
            <a:spLocks/>
          </p:cNvSpPr>
          <p:nvPr/>
        </p:nvSpPr>
        <p:spPr>
          <a:xfrm>
            <a:off x="2141219" y="108311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Elements of Value, Risk, and Security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A6B3A33-9823-AB58-0DE7-D9AA3FC9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48" y="719173"/>
            <a:ext cx="8854504" cy="53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2A656-809E-45EE-EA1F-65BF3F37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4523E-E61F-9BF2-3BBA-36AEAC84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2E6ACD3-B7E6-A008-D9EE-D2EB536E8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1E0D3-B9FA-1829-93F0-F95369DD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Google Shape;425;p32">
            <a:extLst>
              <a:ext uri="{FF2B5EF4-FFF2-40B4-BE49-F238E27FC236}">
                <a16:creationId xmlns:a16="http://schemas.microsoft.com/office/drawing/2014/main" id="{DA5F885C-0EC5-B7CC-857D-7C15B7859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7594" y="4839479"/>
            <a:ext cx="1749350" cy="17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26;p32">
            <a:extLst>
              <a:ext uri="{FF2B5EF4-FFF2-40B4-BE49-F238E27FC236}">
                <a16:creationId xmlns:a16="http://schemas.microsoft.com/office/drawing/2014/main" id="{45615849-CD81-B8F0-C117-C6B787417C81}"/>
              </a:ext>
            </a:extLst>
          </p:cNvPr>
          <p:cNvSpPr/>
          <p:nvPr/>
        </p:nvSpPr>
        <p:spPr>
          <a:xfrm>
            <a:off x="548544" y="1051096"/>
            <a:ext cx="6507300" cy="3396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427;p32">
            <a:extLst>
              <a:ext uri="{FF2B5EF4-FFF2-40B4-BE49-F238E27FC236}">
                <a16:creationId xmlns:a16="http://schemas.microsoft.com/office/drawing/2014/main" id="{242C342A-A4E9-6B7B-0A2C-8C67C6BBC5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32" y="2227855"/>
            <a:ext cx="1458924" cy="84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8;p32">
            <a:extLst>
              <a:ext uri="{FF2B5EF4-FFF2-40B4-BE49-F238E27FC236}">
                <a16:creationId xmlns:a16="http://schemas.microsoft.com/office/drawing/2014/main" id="{67872EEE-60B9-5041-BAF9-60B7836517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469" y="1859668"/>
            <a:ext cx="1583374" cy="158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29;p32">
            <a:extLst>
              <a:ext uri="{FF2B5EF4-FFF2-40B4-BE49-F238E27FC236}">
                <a16:creationId xmlns:a16="http://schemas.microsoft.com/office/drawing/2014/main" id="{C056F26F-6195-5056-A801-5E604D606689}"/>
              </a:ext>
            </a:extLst>
          </p:cNvPr>
          <p:cNvSpPr/>
          <p:nvPr/>
        </p:nvSpPr>
        <p:spPr>
          <a:xfrm>
            <a:off x="2376819" y="2542442"/>
            <a:ext cx="447600" cy="4959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30;p32">
            <a:extLst>
              <a:ext uri="{FF2B5EF4-FFF2-40B4-BE49-F238E27FC236}">
                <a16:creationId xmlns:a16="http://schemas.microsoft.com/office/drawing/2014/main" id="{B11CE240-1869-8814-F43D-888F40BEBC06}"/>
              </a:ext>
            </a:extLst>
          </p:cNvPr>
          <p:cNvSpPr/>
          <p:nvPr/>
        </p:nvSpPr>
        <p:spPr>
          <a:xfrm>
            <a:off x="3761944" y="2566842"/>
            <a:ext cx="447600" cy="3651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436;p32">
            <a:extLst>
              <a:ext uri="{FF2B5EF4-FFF2-40B4-BE49-F238E27FC236}">
                <a16:creationId xmlns:a16="http://schemas.microsoft.com/office/drawing/2014/main" id="{330BB89D-D803-CB18-ECD7-9AA6AB514F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68" y="2232242"/>
            <a:ext cx="1034576" cy="10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37;p32">
            <a:extLst>
              <a:ext uri="{FF2B5EF4-FFF2-40B4-BE49-F238E27FC236}">
                <a16:creationId xmlns:a16="http://schemas.microsoft.com/office/drawing/2014/main" id="{611DFCED-ED46-0F2D-F44D-1D726F37B2B0}"/>
              </a:ext>
            </a:extLst>
          </p:cNvPr>
          <p:cNvSpPr/>
          <p:nvPr/>
        </p:nvSpPr>
        <p:spPr>
          <a:xfrm>
            <a:off x="4306594" y="1832742"/>
            <a:ext cx="2144100" cy="1833600"/>
          </a:xfrm>
          <a:prstGeom prst="ellipse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438;p32">
            <a:extLst>
              <a:ext uri="{FF2B5EF4-FFF2-40B4-BE49-F238E27FC236}">
                <a16:creationId xmlns:a16="http://schemas.microsoft.com/office/drawing/2014/main" id="{67768FBA-F80F-D5B1-137C-ACD18652BC7B}"/>
              </a:ext>
            </a:extLst>
          </p:cNvPr>
          <p:cNvCxnSpPr>
            <a:stCxn id="16" idx="7"/>
            <a:endCxn id="16" idx="3"/>
          </p:cNvCxnSpPr>
          <p:nvPr/>
        </p:nvCxnSpPr>
        <p:spPr>
          <a:xfrm flipH="1">
            <a:off x="4620498" y="2101267"/>
            <a:ext cx="1516200" cy="1296600"/>
          </a:xfrm>
          <a:prstGeom prst="straightConnector1">
            <a:avLst/>
          </a:prstGeom>
          <a:noFill/>
          <a:ln w="152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345A2650-DBD0-0072-A93D-3058E13BB0C8}"/>
              </a:ext>
            </a:extLst>
          </p:cNvPr>
          <p:cNvSpPr txBox="1">
            <a:spLocks/>
          </p:cNvSpPr>
          <p:nvPr/>
        </p:nvSpPr>
        <p:spPr>
          <a:xfrm>
            <a:off x="7349732" y="1393601"/>
            <a:ext cx="4714449" cy="344587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/>
              <a:t>Subjects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Assets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Goals and intentions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Capabilities and vulnerabilities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Events and situations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Threats and attackers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Chances and impacts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66F2848-7211-E71A-6880-A648D670C7D3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Elements of Value, Risk, and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933D9-2188-D49E-93FE-B64127DE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8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A26CC-B104-C675-D9AF-09252413D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A94B2CC1-B7D9-B93E-B8A5-35E46DEBF3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1EE2FC-19E7-4685-820C-C47B4017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C901013-CC0D-E5B6-FBA9-009E8643A536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Attack Tree Metamodel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9062D-8158-FC79-5555-A7925F04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684C702-E4A2-C04E-2CF0-C78E6A814D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28593AE-1CC9-ED99-4EEC-E5C96B6B9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20" y="1049593"/>
            <a:ext cx="7712559" cy="47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4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F3B69-2392-F9DC-C3D7-4AD31923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927CD83-C294-5114-ED8C-83C3A29989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BCF32-71C6-D1ED-00CD-7D8DE811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AD29409-5719-AD9E-05F1-F67100DBD77B}"/>
              </a:ext>
            </a:extLst>
          </p:cNvPr>
          <p:cNvSpPr txBox="1">
            <a:spLocks/>
          </p:cNvSpPr>
          <p:nvPr/>
        </p:nvSpPr>
        <p:spPr>
          <a:xfrm>
            <a:off x="2241053" y="10705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Risk Management Process - ISO 31000</a:t>
            </a:r>
          </a:p>
        </p:txBody>
      </p:sp>
      <p:pic>
        <p:nvPicPr>
          <p:cNvPr id="4098" name="Picture 2" descr="ISO 31000 Risk management process - Practical Risk Training">
            <a:extLst>
              <a:ext uri="{FF2B5EF4-FFF2-40B4-BE49-F238E27FC236}">
                <a16:creationId xmlns:a16="http://schemas.microsoft.com/office/drawing/2014/main" id="{AA841998-1506-C841-046D-1E0345F6F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63" y="873465"/>
            <a:ext cx="5970682" cy="598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96B93-E6A0-9239-3A3C-C9F6DD93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B8695-A99A-0D7E-D76A-F9B1D3E57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16BD1ED5-95D8-E0BB-1629-0B1F2D9A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25" y="918367"/>
            <a:ext cx="7325310" cy="5439152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BFECEA5-972D-C837-4DB0-59DCD4C7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0097F-8D7F-43EE-7D18-09D5C1D8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19F4B5E-F486-9F9E-1737-FBE378C16ED1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Semantic Overload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70C95-AF13-8B97-B826-CBFE4E25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6A170F04-C068-AFE6-0E59-2894FE4DE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1F7161-9FE9-0800-A06F-FCEF6B3687E2}"/>
              </a:ext>
            </a:extLst>
          </p:cNvPr>
          <p:cNvSpPr txBox="1">
            <a:spLocks/>
          </p:cNvSpPr>
          <p:nvPr/>
        </p:nvSpPr>
        <p:spPr>
          <a:xfrm>
            <a:off x="64688" y="529029"/>
            <a:ext cx="4345858" cy="291034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b="1" dirty="0"/>
              <a:t>ROOT: “Goal”, “Top Level Event”.</a:t>
            </a:r>
          </a:p>
          <a:p>
            <a:pPr algn="just">
              <a:lnSpc>
                <a:spcPct val="150000"/>
              </a:lnSpc>
            </a:pPr>
            <a:endParaRPr lang="en-US" sz="2000" b="1" dirty="0"/>
          </a:p>
          <a:p>
            <a:pPr algn="just">
              <a:lnSpc>
                <a:spcPct val="150000"/>
              </a:lnSpc>
            </a:pPr>
            <a:r>
              <a:rPr lang="en-US" sz="2000" b="1" dirty="0"/>
              <a:t>NODE: “steps”, “attack steps”, “subgoals”, “undesired events”, “ways of achieving the goal”, “attacker actions”.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D4D1D-2C20-6B27-DA6A-F79AA481A5A5}"/>
              </a:ext>
            </a:extLst>
          </p:cNvPr>
          <p:cNvSpPr/>
          <p:nvPr/>
        </p:nvSpPr>
        <p:spPr>
          <a:xfrm>
            <a:off x="8114200" y="3110422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7E1C1A-EEBE-145A-B056-99E90A95D4B8}"/>
              </a:ext>
            </a:extLst>
          </p:cNvPr>
          <p:cNvSpPr txBox="1">
            <a:spLocks/>
          </p:cNvSpPr>
          <p:nvPr/>
        </p:nvSpPr>
        <p:spPr>
          <a:xfrm>
            <a:off x="7861264" y="2636193"/>
            <a:ext cx="1206781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OBJECT?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CA895-0862-84B2-5C87-CDB0CF52FF27}"/>
              </a:ext>
            </a:extLst>
          </p:cNvPr>
          <p:cNvSpPr/>
          <p:nvPr/>
        </p:nvSpPr>
        <p:spPr>
          <a:xfrm>
            <a:off x="7104582" y="793915"/>
            <a:ext cx="1502784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BDC420B-9DCD-4DD9-8982-9CA47D8DC294}"/>
              </a:ext>
            </a:extLst>
          </p:cNvPr>
          <p:cNvSpPr txBox="1">
            <a:spLocks/>
          </p:cNvSpPr>
          <p:nvPr/>
        </p:nvSpPr>
        <p:spPr>
          <a:xfrm>
            <a:off x="8649398" y="785242"/>
            <a:ext cx="2516836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EVENT? SITUATION?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B2D71-9590-AAF2-C8D5-0B5F06E869AA}"/>
              </a:ext>
            </a:extLst>
          </p:cNvPr>
          <p:cNvSpPr/>
          <p:nvPr/>
        </p:nvSpPr>
        <p:spPr>
          <a:xfrm>
            <a:off x="5451580" y="1928240"/>
            <a:ext cx="1145976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6981140-7821-5268-FADE-BAFB681D9D69}"/>
              </a:ext>
            </a:extLst>
          </p:cNvPr>
          <p:cNvSpPr txBox="1">
            <a:spLocks/>
          </p:cNvSpPr>
          <p:nvPr/>
        </p:nvSpPr>
        <p:spPr>
          <a:xfrm>
            <a:off x="4513517" y="1438923"/>
            <a:ext cx="3389777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EVENT? WHAT HAPPENED?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CFB6BC-A9E6-EB8F-63A3-CE1D8A62093B}"/>
              </a:ext>
            </a:extLst>
          </p:cNvPr>
          <p:cNvSpPr/>
          <p:nvPr/>
        </p:nvSpPr>
        <p:spPr>
          <a:xfrm>
            <a:off x="4490357" y="3110422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B48047B-5882-8475-61CA-BFB6E68FAFF8}"/>
              </a:ext>
            </a:extLst>
          </p:cNvPr>
          <p:cNvSpPr txBox="1">
            <a:spLocks/>
          </p:cNvSpPr>
          <p:nvPr/>
        </p:nvSpPr>
        <p:spPr>
          <a:xfrm>
            <a:off x="2787699" y="3180742"/>
            <a:ext cx="1793943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EVENT TYPE?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24DC39-26DF-76F6-E7BE-625C13C4B8DF}"/>
              </a:ext>
            </a:extLst>
          </p:cNvPr>
          <p:cNvSpPr/>
          <p:nvPr/>
        </p:nvSpPr>
        <p:spPr>
          <a:xfrm>
            <a:off x="5682527" y="3130094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5FFE5C3-C81E-E25A-417F-88FFD866C54F}"/>
              </a:ext>
            </a:extLst>
          </p:cNvPr>
          <p:cNvSpPr txBox="1">
            <a:spLocks/>
          </p:cNvSpPr>
          <p:nvPr/>
        </p:nvSpPr>
        <p:spPr>
          <a:xfrm>
            <a:off x="5231074" y="3745441"/>
            <a:ext cx="1793943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SITUATION?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461522-660B-688C-8EBD-7BDF1528890A}"/>
              </a:ext>
            </a:extLst>
          </p:cNvPr>
          <p:cNvSpPr/>
          <p:nvPr/>
        </p:nvSpPr>
        <p:spPr>
          <a:xfrm>
            <a:off x="9941822" y="2998853"/>
            <a:ext cx="1224412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E19B599-285B-F48B-A3E7-BC9A5EDE2228}"/>
              </a:ext>
            </a:extLst>
          </p:cNvPr>
          <p:cNvSpPr txBox="1">
            <a:spLocks/>
          </p:cNvSpPr>
          <p:nvPr/>
        </p:nvSpPr>
        <p:spPr>
          <a:xfrm>
            <a:off x="10706152" y="2631970"/>
            <a:ext cx="1793943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OBJECT?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CEE0B9B-390A-458C-1B22-660812C74531}"/>
              </a:ext>
            </a:extLst>
          </p:cNvPr>
          <p:cNvSpPr/>
          <p:nvPr/>
        </p:nvSpPr>
        <p:spPr>
          <a:xfrm>
            <a:off x="4132241" y="4306623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A45CF2F6-6F3A-6128-0552-0B0ABEFB515C}"/>
              </a:ext>
            </a:extLst>
          </p:cNvPr>
          <p:cNvSpPr txBox="1">
            <a:spLocks/>
          </p:cNvSpPr>
          <p:nvPr/>
        </p:nvSpPr>
        <p:spPr>
          <a:xfrm>
            <a:off x="2587278" y="4331948"/>
            <a:ext cx="1793943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SITUATION?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84A29FA-E5FC-16E5-00D1-F10D19A2C10B}"/>
              </a:ext>
            </a:extLst>
          </p:cNvPr>
          <p:cNvSpPr txBox="1">
            <a:spLocks/>
          </p:cNvSpPr>
          <p:nvPr/>
        </p:nvSpPr>
        <p:spPr>
          <a:xfrm>
            <a:off x="8607366" y="1340065"/>
            <a:ext cx="3592912" cy="706009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b="1" u="sng" dirty="0">
                <a:solidFill>
                  <a:srgbClr val="FF0000"/>
                </a:solidFill>
              </a:rPr>
              <a:t>A single or multiple attackers?</a:t>
            </a:r>
          </a:p>
        </p:txBody>
      </p:sp>
    </p:spTree>
    <p:extLst>
      <p:ext uri="{BB962C8B-B14F-4D97-AF65-F5344CB8AC3E}">
        <p14:creationId xmlns:p14="http://schemas.microsoft.com/office/powerpoint/2010/main" val="128144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572DF-C38D-1749-6E3E-DF0CB74B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5F30989-A54A-F255-2B0F-C99CB24D1D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29FFD-A5E0-88FA-9857-2D364D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3EBA985-0322-BBFA-9F7F-755E048BBDFE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Semantic Overload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B8239-C6CF-BEFB-014D-4716786B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6936EE9-C2EC-2BE8-1045-16AE8D0155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7AB8345-90CE-5105-AEDC-CD7696727FB3}"/>
              </a:ext>
            </a:extLst>
          </p:cNvPr>
          <p:cNvSpPr txBox="1">
            <a:spLocks/>
          </p:cNvSpPr>
          <p:nvPr/>
        </p:nvSpPr>
        <p:spPr>
          <a:xfrm>
            <a:off x="132735" y="1308293"/>
            <a:ext cx="11926529" cy="313588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The node description is highly overloaded because, without good descriptions, we do not know what we are talking about.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32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Consequently, the </a:t>
            </a:r>
            <a:r>
              <a:rPr lang="en-US" sz="3200" dirty="0">
                <a:solidFill>
                  <a:srgbClr val="FF0000"/>
                </a:solidFill>
              </a:rPr>
              <a:t>utility of calculating minimal conditions of successful attacks and security metrics depends entirely on naming nodes well enough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13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C8BC-317A-C2A4-B965-E640DF89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01C558-A8C4-2873-D860-3783EC7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411" y="737483"/>
            <a:ext cx="6697278" cy="5687833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922B785-EB57-61DE-C002-689F5907D2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E9398-A95E-2489-D044-2E01F8E0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B0499FD-BAB0-DFFB-5635-56CD75EF36A0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Semantic Overload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34E6E-B154-5C69-46FD-43390B90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91C9414-DF8E-B593-8E60-5CD3456245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9">
                <a:extLst>
                  <a:ext uri="{FF2B5EF4-FFF2-40B4-BE49-F238E27FC236}">
                    <a16:creationId xmlns:a16="http://schemas.microsoft.com/office/drawing/2014/main" id="{22D4B23C-7B5C-C8A6-3405-82FEBDBBB3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3896" y="676892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⋁</m:t>
                    </m:r>
                  </m:oMath>
                </a14:m>
                <a:r>
                  <a:rPr lang="en-US" sz="3600" b="1" dirty="0"/>
                  <a:t> 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</a:t>
                </a:r>
              </a:p>
            </p:txBody>
          </p:sp>
        </mc:Choice>
        <mc:Fallback xmlns="">
          <p:sp>
            <p:nvSpPr>
              <p:cNvPr id="7" name="Text Placeholder 9">
                <a:extLst>
                  <a:ext uri="{FF2B5EF4-FFF2-40B4-BE49-F238E27FC236}">
                    <a16:creationId xmlns:a16="http://schemas.microsoft.com/office/drawing/2014/main" id="{22D4B23C-7B5C-C8A6-3405-82FEBDBBB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96" y="676892"/>
                <a:ext cx="2706915" cy="1111784"/>
              </a:xfrm>
              <a:prstGeom prst="rect">
                <a:avLst/>
              </a:prstGeom>
              <a:blipFill>
                <a:blip r:embed="rId4"/>
                <a:stretch>
                  <a:fillRect l="-467" r="-186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9">
                <a:extLst>
                  <a:ext uri="{FF2B5EF4-FFF2-40B4-BE49-F238E27FC236}">
                    <a16:creationId xmlns:a16="http://schemas.microsoft.com/office/drawing/2014/main" id="{46583DB9-E3D1-6EB3-B969-95B7936A2C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8780" y="2463959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3600" b="1" dirty="0"/>
                  <a:t>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</a:t>
                </a:r>
              </a:p>
            </p:txBody>
          </p:sp>
        </mc:Choice>
        <mc:Fallback xmlns="">
          <p:sp>
            <p:nvSpPr>
              <p:cNvPr id="9" name="Text Placeholder 9">
                <a:extLst>
                  <a:ext uri="{FF2B5EF4-FFF2-40B4-BE49-F238E27FC236}">
                    <a16:creationId xmlns:a16="http://schemas.microsoft.com/office/drawing/2014/main" id="{46583DB9-E3D1-6EB3-B969-95B7936A2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780" y="2463959"/>
                <a:ext cx="2706915" cy="1111784"/>
              </a:xfrm>
              <a:prstGeom prst="rect">
                <a:avLst/>
              </a:prstGeom>
              <a:blipFill>
                <a:blip r:embed="rId5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C57647-EE57-6CC9-E2B2-585C66FC78AE}"/>
              </a:ext>
            </a:extLst>
          </p:cNvPr>
          <p:cNvSpPr txBox="1">
            <a:spLocks/>
          </p:cNvSpPr>
          <p:nvPr/>
        </p:nvSpPr>
        <p:spPr>
          <a:xfrm>
            <a:off x="7090146" y="737483"/>
            <a:ext cx="5101854" cy="440478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/>
              <a:t>What is the relationship between “intercept transactions” and “use (weak) plain RSA”? And what is the relationship between them and “</a:t>
            </a:r>
            <a:r>
              <a:rPr lang="en-US" sz="2000" b="1" dirty="0" err="1"/>
              <a:t>cryptoattack</a:t>
            </a:r>
            <a:r>
              <a:rPr lang="en-US" sz="2000" b="1" dirty="0"/>
              <a:t>”?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Mereological relation between events?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Token Causation?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Type Causation (regularities)?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Parthood of Intention (Intrinsic Aspect)?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Event Impact on Goals?</a:t>
            </a:r>
          </a:p>
        </p:txBody>
      </p:sp>
    </p:spTree>
    <p:extLst>
      <p:ext uri="{BB962C8B-B14F-4D97-AF65-F5344CB8AC3E}">
        <p14:creationId xmlns:p14="http://schemas.microsoft.com/office/powerpoint/2010/main" val="49437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70A71-DE42-C204-7594-378AE1C09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8C66FF1-4ABF-1356-FE17-C32571C58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8E2ED-AB30-AB30-E7CD-525B290B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ED51D55-E4E1-D7C1-25EA-56EFEF1FDB76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Ontological Incompleteness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C3A3B-56B8-8F3A-CF61-A3119F13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FA75156-5D48-332B-734A-FA64D48BF1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155F669-BEC7-2FFC-A2CA-EBB95D74217D}"/>
              </a:ext>
            </a:extLst>
          </p:cNvPr>
          <p:cNvSpPr txBox="1">
            <a:spLocks/>
          </p:cNvSpPr>
          <p:nvPr/>
        </p:nvSpPr>
        <p:spPr>
          <a:xfrm>
            <a:off x="285135" y="2092127"/>
            <a:ext cx="11926529" cy="313588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 theory of risk should explain </a:t>
            </a:r>
            <a:r>
              <a:rPr lang="en-US" sz="3200" b="1" dirty="0">
                <a:solidFill>
                  <a:srgbClr val="FF0000"/>
                </a:solidFill>
              </a:rPr>
              <a:t>why</a:t>
            </a:r>
            <a:r>
              <a:rPr lang="en-US" sz="3200" dirty="0"/>
              <a:t> a successful attack occurs, </a:t>
            </a:r>
            <a:r>
              <a:rPr lang="en-US" sz="3200" b="1" dirty="0">
                <a:solidFill>
                  <a:srgbClr val="FF0000"/>
                </a:solidFill>
              </a:rPr>
              <a:t>who</a:t>
            </a:r>
            <a:r>
              <a:rPr lang="en-US" sz="3200" dirty="0"/>
              <a:t> is affected, and </a:t>
            </a:r>
            <a:r>
              <a:rPr lang="en-US" sz="3200" b="1" dirty="0">
                <a:solidFill>
                  <a:srgbClr val="FF0000"/>
                </a:solidFill>
              </a:rPr>
              <a:t>how</a:t>
            </a:r>
            <a:r>
              <a:rPr lang="en-US" sz="3200" dirty="0"/>
              <a:t> they are affected, </a:t>
            </a:r>
            <a:r>
              <a:rPr lang="en-US" sz="3200" b="1" dirty="0">
                <a:solidFill>
                  <a:srgbClr val="FF0000"/>
                </a:solidFill>
              </a:rPr>
              <a:t>which objects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participate in attacks, the role and features of </a:t>
            </a:r>
            <a:r>
              <a:rPr lang="en-US" sz="3200" b="1" dirty="0">
                <a:solidFill>
                  <a:srgbClr val="FF0000"/>
                </a:solidFill>
              </a:rPr>
              <a:t>capabilities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FF0000"/>
                </a:solidFill>
              </a:rPr>
              <a:t>vulnerabilities</a:t>
            </a:r>
            <a:r>
              <a:rPr lang="en-US" sz="3200" dirty="0"/>
              <a:t> in certain </a:t>
            </a:r>
            <a:r>
              <a:rPr lang="en-US" sz="3200" b="1" dirty="0">
                <a:solidFill>
                  <a:srgbClr val="FF0000"/>
                </a:solidFill>
              </a:rPr>
              <a:t>situations</a:t>
            </a:r>
            <a:r>
              <a:rPr lang="en-US" sz="3200" dirty="0"/>
              <a:t>.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1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897B6-919F-AD78-BC1E-AF68F422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1CFAF18-7796-0C23-1786-37F2C4889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892B78-CD76-BDEE-B4BC-2334F352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53A25CE-BC14-10A0-BF29-7E315263E988}"/>
              </a:ext>
            </a:extLst>
          </p:cNvPr>
          <p:cNvSpPr txBox="1">
            <a:spLocks/>
          </p:cNvSpPr>
          <p:nvPr/>
        </p:nvSpPr>
        <p:spPr>
          <a:xfrm>
            <a:off x="2141219" y="314228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Ontological Incompleteness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B8000-B9FD-DDD0-7046-7A4EAD5B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13D5E7D-4B54-78D3-CD33-E8C17FED1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EF83BFD-300B-AD56-CB7E-124699918F19}"/>
              </a:ext>
            </a:extLst>
          </p:cNvPr>
          <p:cNvSpPr txBox="1">
            <a:spLocks/>
          </p:cNvSpPr>
          <p:nvPr/>
        </p:nvSpPr>
        <p:spPr>
          <a:xfrm>
            <a:off x="232774" y="1698658"/>
            <a:ext cx="11145409" cy="313588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3200" dirty="0"/>
              <a:t>A minimal successful attack out of 24 total nodes:</a:t>
            </a:r>
          </a:p>
          <a:p>
            <a:pPr algn="just">
              <a:lnSpc>
                <a:spcPct val="150000"/>
              </a:lnSpc>
            </a:pPr>
            <a:r>
              <a:rPr lang="en-US" sz="3200" dirty="0"/>
              <a:t>“SCADA Compromised” (root),</a:t>
            </a:r>
          </a:p>
          <a:p>
            <a:pPr lvl="1" algn="just">
              <a:lnSpc>
                <a:spcPct val="150000"/>
              </a:lnSpc>
            </a:pPr>
            <a:r>
              <a:rPr lang="en-US" sz="3200" dirty="0"/>
              <a:t>“Incorrect estimates to customers” (intermediate node),</a:t>
            </a:r>
          </a:p>
          <a:p>
            <a:pPr lvl="2" algn="just">
              <a:lnSpc>
                <a:spcPct val="150000"/>
              </a:lnSpc>
            </a:pPr>
            <a:r>
              <a:rPr lang="en-US" sz="3200" dirty="0"/>
              <a:t>“Database” (leaf).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Thinking Emoji">
            <a:extLst>
              <a:ext uri="{FF2B5EF4-FFF2-40B4-BE49-F238E27FC236}">
                <a16:creationId xmlns:a16="http://schemas.microsoft.com/office/drawing/2014/main" id="{6E3FF539-1225-C193-8A11-0FFB370E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441" y="3429000"/>
            <a:ext cx="2359742" cy="23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0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9BE22-D743-0480-FD79-6B962787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8F64D9B-4D1B-ABAD-1D4A-9BA055DA1F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13436-9AF4-8AE4-7BA6-EF771F18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3F7BD45-FFD5-0218-B851-3C2D8766FF0E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Limited Modeling Guidance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0920D-5155-564F-33DB-FE18F6F6A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D4991898-EC0D-9428-74C2-7B295156C7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89B39AC-8B5A-EF7F-5A03-C8E93BF692A5}"/>
              </a:ext>
            </a:extLst>
          </p:cNvPr>
          <p:cNvSpPr txBox="1">
            <a:spLocks/>
          </p:cNvSpPr>
          <p:nvPr/>
        </p:nvSpPr>
        <p:spPr>
          <a:xfrm>
            <a:off x="599767" y="1187559"/>
            <a:ext cx="11926529" cy="313588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3200" dirty="0"/>
              <a:t>AT users have to:</a:t>
            </a:r>
          </a:p>
          <a:p>
            <a:pPr marL="514350" indent="-514350" algn="just">
              <a:lnSpc>
                <a:spcPct val="150000"/>
              </a:lnSpc>
              <a:buAutoNum type="alphaLcParenBoth"/>
            </a:pPr>
            <a:r>
              <a:rPr lang="en-US" sz="3200" dirty="0"/>
              <a:t>come up with the attacker’s final goal (root node) and start to</a:t>
            </a:r>
          </a:p>
          <a:p>
            <a:pPr marL="514350" indent="-514350" algn="just">
              <a:lnSpc>
                <a:spcPct val="150000"/>
              </a:lnSpc>
              <a:buAutoNum type="alphaLcParenBoth"/>
            </a:pPr>
            <a:r>
              <a:rPr lang="en-US" sz="3200" dirty="0"/>
              <a:t>branch it into intermediate nodes until</a:t>
            </a:r>
          </a:p>
          <a:p>
            <a:pPr marL="514350" indent="-514350" algn="just">
              <a:lnSpc>
                <a:spcPct val="150000"/>
              </a:lnSpc>
              <a:buAutoNum type="alphaLcParenBoth"/>
            </a:pPr>
            <a:r>
              <a:rPr lang="en-US" sz="3200" dirty="0"/>
              <a:t>they reach “basic attack steps”.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EB793F8-C1E5-4F1E-6B99-F909E2A043E5}"/>
              </a:ext>
            </a:extLst>
          </p:cNvPr>
          <p:cNvSpPr txBox="1">
            <a:spLocks/>
          </p:cNvSpPr>
          <p:nvPr/>
        </p:nvSpPr>
        <p:spPr>
          <a:xfrm>
            <a:off x="8425881" y="3139169"/>
            <a:ext cx="3081636" cy="211054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0000"/>
                </a:solidFill>
              </a:rPr>
              <a:t>HOW?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0000"/>
                </a:solidFill>
              </a:rPr>
              <a:t>HOW GOOD?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639A45-84B2-4EDC-39AA-F1419CC79ABA}"/>
              </a:ext>
            </a:extLst>
          </p:cNvPr>
          <p:cNvSpPr/>
          <p:nvPr/>
        </p:nvSpPr>
        <p:spPr>
          <a:xfrm>
            <a:off x="7881257" y="3048000"/>
            <a:ext cx="2747413" cy="2436423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8150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2742-880D-C9FD-EAA6-D3536EC6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FB854CA-E402-D7E9-64CC-B86B49F5BE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4A4231-22B8-C41C-8E12-79FC4932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23BC405-D399-4EE4-BC87-E1BAA6010909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Semantic Interoperability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026C9-B4FC-30AC-4771-3FA8DC9C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2E51F8D-FF6E-5D39-5531-664C52351B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B1BF893-0385-30DA-4645-36BE7CD7EAE6}"/>
              </a:ext>
            </a:extLst>
          </p:cNvPr>
          <p:cNvSpPr txBox="1">
            <a:spLocks/>
          </p:cNvSpPr>
          <p:nvPr/>
        </p:nvSpPr>
        <p:spPr>
          <a:xfrm>
            <a:off x="427704" y="1495889"/>
            <a:ext cx="6263148" cy="417102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Data Interoperability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Technique Interoperability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Human Communication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9">
                <a:extLst>
                  <a:ext uri="{FF2B5EF4-FFF2-40B4-BE49-F238E27FC236}">
                    <a16:creationId xmlns:a16="http://schemas.microsoft.com/office/drawing/2014/main" id="{889A90C6-9ACE-8C6F-18D5-74F38403B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2038" y="4369972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⋁</m:t>
                    </m:r>
                  </m:oMath>
                </a14:m>
                <a:r>
                  <a:rPr lang="en-US" sz="3600" b="1" dirty="0"/>
                  <a:t> 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p)?</a:t>
                </a:r>
              </a:p>
            </p:txBody>
          </p:sp>
        </mc:Choice>
        <mc:Fallback xmlns="">
          <p:sp>
            <p:nvSpPr>
              <p:cNvPr id="6" name="Text Placeholder 9">
                <a:extLst>
                  <a:ext uri="{FF2B5EF4-FFF2-40B4-BE49-F238E27FC236}">
                    <a16:creationId xmlns:a16="http://schemas.microsoft.com/office/drawing/2014/main" id="{889A90C6-9ACE-8C6F-18D5-74F38403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038" y="4369972"/>
                <a:ext cx="2706915" cy="1111784"/>
              </a:xfrm>
              <a:prstGeom prst="rect">
                <a:avLst/>
              </a:prstGeom>
              <a:blipFill>
                <a:blip r:embed="rId3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9EE0A65-A8D3-F5B6-4E54-3D9A71AA8F43}"/>
              </a:ext>
            </a:extLst>
          </p:cNvPr>
          <p:cNvSpPr txBox="1">
            <a:spLocks/>
          </p:cNvSpPr>
          <p:nvPr/>
        </p:nvSpPr>
        <p:spPr>
          <a:xfrm>
            <a:off x="6690852" y="3056569"/>
            <a:ext cx="5447070" cy="131340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solidFill>
                  <a:srgbClr val="FF0000"/>
                </a:solidFill>
              </a:rPr>
              <a:t>AT Identity Crisis: </a:t>
            </a:r>
            <a:r>
              <a:rPr lang="en-US" sz="3200" dirty="0"/>
              <a:t>When are two ATs the same?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55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721A3-B6F4-3BE6-5309-C5A956D2D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4CCD5C6-F2EE-58DE-C76B-51AADE6A7E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DCAEF-108E-C390-C9E2-FA51157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FBB513-0B2D-04E1-15DE-E480765049E8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Incremental Solutions: </a:t>
            </a:r>
            <a:r>
              <a:rPr lang="en-US" sz="2400" b="1" dirty="0">
                <a:solidFill>
                  <a:srgbClr val="FF0000"/>
                </a:solidFill>
              </a:rPr>
              <a:t>Extending the Metamodel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5F744-FB78-5DED-A79F-4621453F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3D60CF0-8D53-1517-940F-0D286B488D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16AA6163-4DD5-679C-3DDF-222FA2272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4" y="1201993"/>
            <a:ext cx="7712559" cy="4758813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C6B0BD9-1534-8D93-2CC2-44DE6E132C65}"/>
              </a:ext>
            </a:extLst>
          </p:cNvPr>
          <p:cNvSpPr txBox="1">
            <a:spLocks/>
          </p:cNvSpPr>
          <p:nvPr/>
        </p:nvSpPr>
        <p:spPr>
          <a:xfrm>
            <a:off x="8269316" y="1995333"/>
            <a:ext cx="3765720" cy="256253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Dynamic Attack Trees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Attack-defense Trees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479272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63C1B-1EAF-175F-5FCD-6AA8A718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D1A704C-6C61-CE29-3570-7DA850A220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924C58-1B86-C7E2-FA07-331F6FC9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03AD6-CD44-86EE-9A7B-B2FD7D00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9D5C1CB-F328-6767-896F-52C701C9F7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BB7B2-489A-CE67-80C7-76AA9B94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642" y="217714"/>
            <a:ext cx="5446715" cy="66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7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666B56B-5911-4317-9978-C2DBDEFC0F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6E55F-A612-8B43-95D2-C0C4FC6A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75B2B6D4-81AF-A6BC-5F54-289F266F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7" y="1038649"/>
            <a:ext cx="11768766" cy="50748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E45A3-A216-5F63-B8D0-590BDB5AE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7CB3AB5-D842-993E-9766-B8D2C919CFC6}"/>
              </a:ext>
            </a:extLst>
          </p:cNvPr>
          <p:cNvSpPr txBox="1">
            <a:spLocks/>
          </p:cNvSpPr>
          <p:nvPr/>
        </p:nvSpPr>
        <p:spPr>
          <a:xfrm>
            <a:off x="1119771" y="226394"/>
            <a:ext cx="9952458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 Broad, Systematic Solution: </a:t>
            </a:r>
            <a:r>
              <a:rPr lang="en-US" sz="2400" b="1" dirty="0">
                <a:solidFill>
                  <a:srgbClr val="FF0000"/>
                </a:solidFill>
              </a:rPr>
              <a:t>Ontology-based Modeling for 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161763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FD1E-7560-9E70-3FFB-D880F4C6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447429F-A853-41E4-21B5-310EE88D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7" y="516649"/>
            <a:ext cx="10860980" cy="581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A0BA076B-0905-2C04-F35F-488C74344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42261-6C16-9CBE-964D-2459E13D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0584354-15C4-995F-F6CE-5E6360780CB4}"/>
              </a:ext>
            </a:extLst>
          </p:cNvPr>
          <p:cNvSpPr txBox="1">
            <a:spLocks/>
          </p:cNvSpPr>
          <p:nvPr/>
        </p:nvSpPr>
        <p:spPr>
          <a:xfrm>
            <a:off x="3964232" y="6328971"/>
            <a:ext cx="4263535" cy="56320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hlinkClick r:id="rId3"/>
              </a:rPr>
              <a:t>https://www.bayesserver.com/docs/modeling/risk</a:t>
            </a:r>
            <a:r>
              <a:rPr lang="en-US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64DE5-6D1A-3EC3-567E-C356B888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33DB839-0999-F216-135C-28213AE1AB47}"/>
              </a:ext>
            </a:extLst>
          </p:cNvPr>
          <p:cNvSpPr txBox="1">
            <a:spLocks/>
          </p:cNvSpPr>
          <p:nvPr/>
        </p:nvSpPr>
        <p:spPr>
          <a:xfrm>
            <a:off x="2231221" y="0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Risk Modeling with Bayesian Networks</a:t>
            </a:r>
          </a:p>
        </p:txBody>
      </p:sp>
    </p:spTree>
    <p:extLst>
      <p:ext uri="{BB962C8B-B14F-4D97-AF65-F5344CB8AC3E}">
        <p14:creationId xmlns:p14="http://schemas.microsoft.com/office/powerpoint/2010/main" val="2769111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4D0D-3A67-9F07-3925-8C5D1FF7C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ABCCB8D-BB60-9B34-738B-87061AD08F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8A462-13CF-43BD-B585-0FF7044F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1AC0856F-C8A1-6459-EFF6-B0FB047D36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503" t="27528" r="4533" b="13246"/>
          <a:stretch/>
        </p:blipFill>
        <p:spPr>
          <a:xfrm>
            <a:off x="968155" y="2125295"/>
            <a:ext cx="1941242" cy="1985997"/>
          </a:xfrm>
          <a:prstGeom prst="rect">
            <a:avLst/>
          </a:prstGeom>
        </p:spPr>
      </p:pic>
      <p:pic>
        <p:nvPicPr>
          <p:cNvPr id="5122" name="Picture 2" descr="RDF Icons">
            <a:extLst>
              <a:ext uri="{FF2B5EF4-FFF2-40B4-BE49-F238E27FC236}">
                <a16:creationId xmlns:a16="http://schemas.microsoft.com/office/drawing/2014/main" id="{1B4410C4-E1AC-D55E-F75E-32E2202E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30" y="2319366"/>
            <a:ext cx="1442782" cy="15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ystem - Free seo and web icons">
            <a:extLst>
              <a:ext uri="{FF2B5EF4-FFF2-40B4-BE49-F238E27FC236}">
                <a16:creationId xmlns:a16="http://schemas.microsoft.com/office/drawing/2014/main" id="{10229130-473E-F02C-DAAA-F4C14D19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534" y="1676791"/>
            <a:ext cx="1105164" cy="110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Our Services Icon Vector Art, Icons, and Graphics for Free Download">
            <a:extLst>
              <a:ext uri="{FF2B5EF4-FFF2-40B4-BE49-F238E27FC236}">
                <a16:creationId xmlns:a16="http://schemas.microsoft.com/office/drawing/2014/main" id="{4A6BED10-2D1A-CAC0-D53A-9F6CB5427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979" r="11490" b="8935"/>
          <a:stretch/>
        </p:blipFill>
        <p:spPr bwMode="auto">
          <a:xfrm>
            <a:off x="6525284" y="2843677"/>
            <a:ext cx="694162" cy="72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ervice Icon Vector Art, Icons, and Graphics for Free Download">
            <a:extLst>
              <a:ext uri="{FF2B5EF4-FFF2-40B4-BE49-F238E27FC236}">
                <a16:creationId xmlns:a16="http://schemas.microsoft.com/office/drawing/2014/main" id="{287BEE2F-3788-144C-5B54-550F95DE1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" t="13303" r="4511" b="8289"/>
          <a:stretch/>
        </p:blipFill>
        <p:spPr bwMode="auto">
          <a:xfrm>
            <a:off x="6819921" y="2027945"/>
            <a:ext cx="655751" cy="5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t systems - Free ui icons">
            <a:extLst>
              <a:ext uri="{FF2B5EF4-FFF2-40B4-BE49-F238E27FC236}">
                <a16:creationId xmlns:a16="http://schemas.microsoft.com/office/drawing/2014/main" id="{55F2C6A3-4B65-AA5B-C8E0-0026A6103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818" y="2854188"/>
            <a:ext cx="1788296" cy="17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27E6E24-C3F2-1D04-54DB-737122E89534}"/>
              </a:ext>
            </a:extLst>
          </p:cNvPr>
          <p:cNvSpPr/>
          <p:nvPr/>
        </p:nvSpPr>
        <p:spPr>
          <a:xfrm>
            <a:off x="2966835" y="2871934"/>
            <a:ext cx="776514" cy="285219"/>
          </a:xfrm>
          <a:prstGeom prst="rightArrow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DAA6351-DA99-B207-904E-CD817B100AD3}"/>
              </a:ext>
            </a:extLst>
          </p:cNvPr>
          <p:cNvSpPr/>
          <p:nvPr/>
        </p:nvSpPr>
        <p:spPr>
          <a:xfrm rot="10800000">
            <a:off x="2934179" y="3346671"/>
            <a:ext cx="776514" cy="2852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4" descr="CVE Program · GitHub">
            <a:extLst>
              <a:ext uri="{FF2B5EF4-FFF2-40B4-BE49-F238E27FC236}">
                <a16:creationId xmlns:a16="http://schemas.microsoft.com/office/drawing/2014/main" id="{8E443281-616A-6DF9-A027-8AF7EBDB8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0" b="38420"/>
          <a:stretch/>
        </p:blipFill>
        <p:spPr bwMode="auto">
          <a:xfrm>
            <a:off x="3320063" y="1433190"/>
            <a:ext cx="877424" cy="31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CWE Program (@CWE_Program@mastodon.social) - Mastodon">
            <a:extLst>
              <a:ext uri="{FF2B5EF4-FFF2-40B4-BE49-F238E27FC236}">
                <a16:creationId xmlns:a16="http://schemas.microsoft.com/office/drawing/2014/main" id="{47C994D8-3360-43BD-98D1-49CDD9125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t="27358" r="8527" b="32216"/>
          <a:stretch/>
        </p:blipFill>
        <p:spPr bwMode="auto">
          <a:xfrm>
            <a:off x="4925490" y="1450475"/>
            <a:ext cx="837242" cy="40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75EE1C8D-F489-306F-8EA1-7A82E7CDC3B0}"/>
              </a:ext>
            </a:extLst>
          </p:cNvPr>
          <p:cNvSpPr/>
          <p:nvPr/>
        </p:nvSpPr>
        <p:spPr>
          <a:xfrm>
            <a:off x="3322435" y="1278857"/>
            <a:ext cx="922169" cy="59711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43D2375-A81B-B102-B844-E36D74B76881}"/>
              </a:ext>
            </a:extLst>
          </p:cNvPr>
          <p:cNvSpPr/>
          <p:nvPr/>
        </p:nvSpPr>
        <p:spPr>
          <a:xfrm>
            <a:off x="4860654" y="1247182"/>
            <a:ext cx="966915" cy="660469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FD20604-9C25-562E-11D5-10B0EC0E4314}"/>
              </a:ext>
            </a:extLst>
          </p:cNvPr>
          <p:cNvCxnSpPr>
            <a:cxnSpLocks/>
            <a:stCxn id="11" idx="3"/>
            <a:endCxn id="5122" idx="0"/>
          </p:cNvCxnSpPr>
          <p:nvPr/>
        </p:nvCxnSpPr>
        <p:spPr>
          <a:xfrm rot="16200000" flipH="1">
            <a:off x="3914825" y="1744669"/>
            <a:ext cx="443391" cy="70600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FB562AE-4D84-E543-6318-282F4CAFC542}"/>
              </a:ext>
            </a:extLst>
          </p:cNvPr>
          <p:cNvCxnSpPr>
            <a:cxnSpLocks/>
            <a:stCxn id="12" idx="3"/>
            <a:endCxn id="5122" idx="0"/>
          </p:cNvCxnSpPr>
          <p:nvPr/>
        </p:nvCxnSpPr>
        <p:spPr>
          <a:xfrm rot="5400000">
            <a:off x="4710960" y="1686213"/>
            <a:ext cx="411715" cy="8545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D105A3C-8DB8-EF57-4E54-114929B3F6BB}"/>
              </a:ext>
            </a:extLst>
          </p:cNvPr>
          <p:cNvSpPr txBox="1">
            <a:spLocks/>
          </p:cNvSpPr>
          <p:nvPr/>
        </p:nvSpPr>
        <p:spPr>
          <a:xfrm>
            <a:off x="6073550" y="1605703"/>
            <a:ext cx="2387415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AT metrics computation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27553B2-C185-E08E-EF34-F26370DC70BA}"/>
              </a:ext>
            </a:extLst>
          </p:cNvPr>
          <p:cNvSpPr txBox="1">
            <a:spLocks/>
          </p:cNvSpPr>
          <p:nvPr/>
        </p:nvSpPr>
        <p:spPr>
          <a:xfrm>
            <a:off x="929299" y="1019270"/>
            <a:ext cx="1921366" cy="1300095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/>
              <a:t>DSL for risk management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A4C427B-DE22-68A5-8B11-6C8D4F93EF70}"/>
              </a:ext>
            </a:extLst>
          </p:cNvPr>
          <p:cNvSpPr txBox="1">
            <a:spLocks/>
          </p:cNvSpPr>
          <p:nvPr/>
        </p:nvSpPr>
        <p:spPr>
          <a:xfrm>
            <a:off x="762545" y="4051301"/>
            <a:ext cx="2364309" cy="117973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Visual and textual interface to OWL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774BBD0-00BB-F2EC-B8FA-F5EF18A4FE48}"/>
              </a:ext>
            </a:extLst>
          </p:cNvPr>
          <p:cNvSpPr txBox="1">
            <a:spLocks/>
          </p:cNvSpPr>
          <p:nvPr/>
        </p:nvSpPr>
        <p:spPr>
          <a:xfrm>
            <a:off x="2909397" y="702820"/>
            <a:ext cx="4107936" cy="70868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/>
              <a:t>External datasets to be integrated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B56D9AC-3BCA-E4C4-8733-CBC7A6AB657B}"/>
              </a:ext>
            </a:extLst>
          </p:cNvPr>
          <p:cNvSpPr txBox="1">
            <a:spLocks/>
          </p:cNvSpPr>
          <p:nvPr/>
        </p:nvSpPr>
        <p:spPr>
          <a:xfrm>
            <a:off x="3723177" y="3698676"/>
            <a:ext cx="1405442" cy="66047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solidFill>
                  <a:srgbClr val="FF0000"/>
                </a:solidFill>
              </a:rPr>
              <a:t>Triplestore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EFA6E2B-79B0-30AA-0C94-EBAB6EDF40AD}"/>
              </a:ext>
            </a:extLst>
          </p:cNvPr>
          <p:cNvSpPr/>
          <p:nvPr/>
        </p:nvSpPr>
        <p:spPr>
          <a:xfrm rot="21030435">
            <a:off x="5281934" y="2288602"/>
            <a:ext cx="1409701" cy="28521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FF0000"/>
              </a:solidFill>
              <a:highlight>
                <a:srgbClr val="1E2328"/>
              </a:highlight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3537577-8E53-2363-E343-86B664FD22E2}"/>
              </a:ext>
            </a:extLst>
          </p:cNvPr>
          <p:cNvSpPr/>
          <p:nvPr/>
        </p:nvSpPr>
        <p:spPr>
          <a:xfrm>
            <a:off x="5269250" y="2954772"/>
            <a:ext cx="1331028" cy="285219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FF0000"/>
              </a:solidFill>
              <a:highlight>
                <a:srgbClr val="1E2328"/>
              </a:highlight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0F9F3DB-0EC1-2235-B79B-DFA3F1AD88FF}"/>
              </a:ext>
            </a:extLst>
          </p:cNvPr>
          <p:cNvSpPr txBox="1">
            <a:spLocks/>
          </p:cNvSpPr>
          <p:nvPr/>
        </p:nvSpPr>
        <p:spPr>
          <a:xfrm>
            <a:off x="5595086" y="4285993"/>
            <a:ext cx="2010383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query &amp; answer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1388135A-699D-E45D-85E0-1365337406F9}"/>
              </a:ext>
            </a:extLst>
          </p:cNvPr>
          <p:cNvSpPr txBox="1">
            <a:spLocks/>
          </p:cNvSpPr>
          <p:nvPr/>
        </p:nvSpPr>
        <p:spPr>
          <a:xfrm>
            <a:off x="8460965" y="1219200"/>
            <a:ext cx="3203646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Security Policy System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AABDFCA-116F-6A0C-815E-E417E83BD715}"/>
              </a:ext>
            </a:extLst>
          </p:cNvPr>
          <p:cNvSpPr/>
          <p:nvPr/>
        </p:nvSpPr>
        <p:spPr>
          <a:xfrm>
            <a:off x="7560223" y="2132861"/>
            <a:ext cx="1486760" cy="285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FF0000"/>
              </a:solidFill>
              <a:highlight>
                <a:srgbClr val="1E2328"/>
              </a:highlight>
            </a:endParaRP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35C279A-07D9-A092-E968-999C4B4AABEB}"/>
              </a:ext>
            </a:extLst>
          </p:cNvPr>
          <p:cNvSpPr txBox="1">
            <a:spLocks/>
          </p:cNvSpPr>
          <p:nvPr/>
        </p:nvSpPr>
        <p:spPr>
          <a:xfrm>
            <a:off x="6734622" y="3234528"/>
            <a:ext cx="1885852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Bayesian analysis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55A72892-99A3-B93E-497E-2F1612760B65}"/>
              </a:ext>
            </a:extLst>
          </p:cNvPr>
          <p:cNvSpPr/>
          <p:nvPr/>
        </p:nvSpPr>
        <p:spPr>
          <a:xfrm rot="1158065">
            <a:off x="5236874" y="3808842"/>
            <a:ext cx="2223090" cy="337304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18B2A18B-A823-BC92-4E26-F4D4270CEF08}"/>
              </a:ext>
            </a:extLst>
          </p:cNvPr>
          <p:cNvSpPr txBox="1">
            <a:spLocks/>
          </p:cNvSpPr>
          <p:nvPr/>
        </p:nvSpPr>
        <p:spPr>
          <a:xfrm>
            <a:off x="6819921" y="5103843"/>
            <a:ext cx="2676863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Knowledge-based Chatbot</a:t>
            </a:r>
          </a:p>
        </p:txBody>
      </p:sp>
      <p:pic>
        <p:nvPicPr>
          <p:cNvPr id="5138" name="Picture 18" descr="13,000+ Chatbot Icon Stock Illustrations, Royalty-Free Vector Graphics &amp;  Clip Art - iStock | Chatbot icon vector, Chatbot icon editable">
            <a:extLst>
              <a:ext uri="{FF2B5EF4-FFF2-40B4-BE49-F238E27FC236}">
                <a16:creationId xmlns:a16="http://schemas.microsoft.com/office/drawing/2014/main" id="{D60A903F-9E46-6257-A039-B5723F09F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0" t="16568" r="16643" b="17151"/>
          <a:stretch/>
        </p:blipFill>
        <p:spPr bwMode="auto">
          <a:xfrm>
            <a:off x="7475672" y="4087279"/>
            <a:ext cx="1442307" cy="11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9E02B69C-A686-86C7-313C-3E1643A86106}"/>
              </a:ext>
            </a:extLst>
          </p:cNvPr>
          <p:cNvSpPr/>
          <p:nvPr/>
        </p:nvSpPr>
        <p:spPr>
          <a:xfrm>
            <a:off x="7271031" y="3157153"/>
            <a:ext cx="1486760" cy="285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FF0000"/>
              </a:solidFill>
              <a:highlight>
                <a:srgbClr val="1E2328"/>
              </a:highlight>
            </a:endParaRP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131A22B9-6D0B-43DA-57A5-1B67B57E88AA}"/>
              </a:ext>
            </a:extLst>
          </p:cNvPr>
          <p:cNvSpPr txBox="1">
            <a:spLocks/>
          </p:cNvSpPr>
          <p:nvPr/>
        </p:nvSpPr>
        <p:spPr>
          <a:xfrm>
            <a:off x="8831510" y="4384263"/>
            <a:ext cx="2597945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Incident response system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7C22CA78-14F0-7AEA-1038-48D4F7B291E9}"/>
              </a:ext>
            </a:extLst>
          </p:cNvPr>
          <p:cNvSpPr txBox="1">
            <a:spLocks/>
          </p:cNvSpPr>
          <p:nvPr/>
        </p:nvSpPr>
        <p:spPr>
          <a:xfrm rot="20498130">
            <a:off x="5185273" y="3968960"/>
            <a:ext cx="1188276" cy="66047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SPARQL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ED3D1-6B71-4FD5-E414-82ADB8CB73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17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09CD-653A-46EF-890C-CFFCA15D7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A73DF7-FDD5-14BA-BDFB-BBD3AD7797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1EC42-740B-671B-4CC5-63D83474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00764-5C02-AF95-2F9F-4481C354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11" y="27910"/>
            <a:ext cx="10161080" cy="60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A02A02C-CF5E-4301-A3A8-C6F2DAD78FFA}"/>
              </a:ext>
            </a:extLst>
          </p:cNvPr>
          <p:cNvSpPr txBox="1">
            <a:spLocks/>
          </p:cNvSpPr>
          <p:nvPr/>
        </p:nvSpPr>
        <p:spPr>
          <a:xfrm>
            <a:off x="1018132" y="6137368"/>
            <a:ext cx="9919497" cy="56320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/>
              <a:t>ER diagram modeling tool: </a:t>
            </a:r>
            <a:r>
              <a:rPr lang="en-US" sz="1600" dirty="0">
                <a:hlinkClick r:id="rId3"/>
              </a:rPr>
              <a:t>https://github.com/borkdominik/bigER</a:t>
            </a:r>
            <a:r>
              <a:rPr lang="en-US" sz="1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125B2-8DA6-8F96-11B0-1031BDCD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1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7B842-5457-EBBA-522A-1A47D7C11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70D47E0-B423-9EC6-7F8F-ABFBFFC0D1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B36D51-51DC-A983-F180-D465E26F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05A1-6687-875E-4C56-8A597058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05FFBA-5933-AB10-7162-EDE45BE5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85" y="0"/>
            <a:ext cx="10469229" cy="60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16743-6134-E630-BC49-5E49834B6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5D8AD7B-B702-834F-7513-BCC1C7C05E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3EB45-1A30-285C-A4F8-4DECCC8E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0F28B-2FB4-9CB6-2B60-33D2CEF1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B40750C-4A8B-4B5B-882E-56C00700E9A2}"/>
              </a:ext>
            </a:extLst>
          </p:cNvPr>
          <p:cNvSpPr txBox="1">
            <a:spLocks/>
          </p:cNvSpPr>
          <p:nvPr/>
        </p:nvSpPr>
        <p:spPr>
          <a:xfrm>
            <a:off x="693174" y="840658"/>
            <a:ext cx="10805652" cy="14982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There's no sense in being precise when you don't even know what you're talking about. --- John von Neumann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C2E73-86C9-65CB-D59D-3FD8320C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16" y="2523262"/>
            <a:ext cx="6277768" cy="34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95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E275E2-6124-4A55-AA28-BFB4FC7EB3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C11C7-A221-7273-13BB-81E6276D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4" name="Text Placeholder 35">
            <a:extLst>
              <a:ext uri="{FF2B5EF4-FFF2-40B4-BE49-F238E27FC236}">
                <a16:creationId xmlns:a16="http://schemas.microsoft.com/office/drawing/2014/main" id="{49E10763-3850-1D0C-B5F5-A026238A3BB7}"/>
              </a:ext>
            </a:extLst>
          </p:cNvPr>
          <p:cNvSpPr txBox="1">
            <a:spLocks/>
          </p:cNvSpPr>
          <p:nvPr/>
        </p:nvSpPr>
        <p:spPr>
          <a:xfrm>
            <a:off x="236670" y="147555"/>
            <a:ext cx="6067311" cy="58294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/>
              <a:t>Semantics, Cybersecurity, and Services (SCS)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/>
              <a:t>Faculty of Electrical Engineering, Mathematics, and Computer Science (EEMCS)</a:t>
            </a:r>
          </a:p>
        </p:txBody>
      </p:sp>
      <p:pic>
        <p:nvPicPr>
          <p:cNvPr id="5" name="Picture 2" descr="Website Icon Images – Browse 6,368,505 Stock Photos, Vectors ...">
            <a:extLst>
              <a:ext uri="{FF2B5EF4-FFF2-40B4-BE49-F238E27FC236}">
                <a16:creationId xmlns:a16="http://schemas.microsoft.com/office/drawing/2014/main" id="{42D583F6-605D-BED5-935C-740D1581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07998" y="6276608"/>
            <a:ext cx="484091" cy="48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remium Vector | Team icon group of people icon">
            <a:extLst>
              <a:ext uri="{FF2B5EF4-FFF2-40B4-BE49-F238E27FC236}">
                <a16:creationId xmlns:a16="http://schemas.microsoft.com/office/drawing/2014/main" id="{4EC6D725-7C4E-D3B1-1163-D7C8C692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2635"/>
            <a:ext cx="2142753" cy="166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6697CE1-5642-FE87-FFC0-DF749A9F2064}"/>
              </a:ext>
            </a:extLst>
          </p:cNvPr>
          <p:cNvSpPr txBox="1">
            <a:spLocks/>
          </p:cNvSpPr>
          <p:nvPr/>
        </p:nvSpPr>
        <p:spPr>
          <a:xfrm>
            <a:off x="4392089" y="6136733"/>
            <a:ext cx="3523933" cy="720011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hlinkClick r:id="rId4"/>
              </a:rPr>
              <a:t>https://italojsoliveira.github.io</a:t>
            </a:r>
            <a:r>
              <a:rPr lang="en-US" sz="2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124D6-308E-60E7-050E-1AF818456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1EEA565-82F8-D4C8-3A74-812C25784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9" y="1080088"/>
            <a:ext cx="7172053" cy="1116000"/>
          </a:xfrm>
        </p:spPr>
        <p:txBody>
          <a:bodyPr/>
          <a:lstStyle/>
          <a:p>
            <a:pPr algn="ctr"/>
            <a:r>
              <a:rPr lang="en-GB" sz="4000" dirty="0"/>
              <a:t>An Ontological Lens on Attack Trees:</a:t>
            </a:r>
            <a:endParaRPr lang="en-US" sz="4000" dirty="0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D3CBBC79-E3C2-14AD-9E09-35824E49DCE7}"/>
              </a:ext>
            </a:extLst>
          </p:cNvPr>
          <p:cNvSpPr txBox="1">
            <a:spLocks/>
          </p:cNvSpPr>
          <p:nvPr/>
        </p:nvSpPr>
        <p:spPr>
          <a:xfrm>
            <a:off x="964019" y="2231056"/>
            <a:ext cx="5449774" cy="6010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18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/>
              <a:t>Toward  Adequacy and interoperability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BF72C29-3400-1646-19F6-B75C645B5C24}"/>
              </a:ext>
            </a:extLst>
          </p:cNvPr>
          <p:cNvSpPr txBox="1">
            <a:spLocks/>
          </p:cNvSpPr>
          <p:nvPr/>
        </p:nvSpPr>
        <p:spPr>
          <a:xfrm>
            <a:off x="2245633" y="2902043"/>
            <a:ext cx="6504405" cy="2807771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Ítalo Oliveira</a:t>
            </a:r>
            <a:r>
              <a:rPr lang="en-US" b="1" dirty="0"/>
              <a:t>,</a:t>
            </a:r>
            <a:r>
              <a:rPr lang="en-US" sz="2400" b="1" dirty="0"/>
              <a:t> </a:t>
            </a:r>
            <a:r>
              <a:rPr lang="en-US" b="1" dirty="0"/>
              <a:t>University of Twente &amp; </a:t>
            </a:r>
            <a:r>
              <a:rPr lang="en-US" b="1" dirty="0" err="1"/>
              <a:t>Y.digital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Stefano Nicoletti</a:t>
            </a:r>
            <a:r>
              <a:rPr lang="en-US" dirty="0"/>
              <a:t>, University of Twente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Mattia Fumagalli</a:t>
            </a:r>
            <a:r>
              <a:rPr lang="en-US" dirty="0"/>
              <a:t>, Free University of Bozen-Bolzano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Gal Engelberg</a:t>
            </a:r>
            <a:r>
              <a:rPr lang="en-US" dirty="0"/>
              <a:t>, University of Haifa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Dan Klein</a:t>
            </a:r>
            <a:r>
              <a:rPr lang="en-US" dirty="0"/>
              <a:t>, Accenture EMEA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Giancarlo Guizzardi</a:t>
            </a:r>
            <a:r>
              <a:rPr lang="en-US" dirty="0"/>
              <a:t>, University of Twente</a:t>
            </a:r>
          </a:p>
        </p:txBody>
      </p:sp>
    </p:spTree>
    <p:extLst>
      <p:ext uri="{BB962C8B-B14F-4D97-AF65-F5344CB8AC3E}">
        <p14:creationId xmlns:p14="http://schemas.microsoft.com/office/powerpoint/2010/main" val="266265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3FE8-E36B-ACA9-8731-AA1565642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DF400CA-2F59-D20E-52FF-D92387F32A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0147E4-E5A9-9F2D-E81A-3C18E0BC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DE2D5E9-4124-6DAB-939E-E0D6C9B4B3AB}"/>
              </a:ext>
            </a:extLst>
          </p:cNvPr>
          <p:cNvSpPr txBox="1">
            <a:spLocks/>
          </p:cNvSpPr>
          <p:nvPr/>
        </p:nvSpPr>
        <p:spPr>
          <a:xfrm>
            <a:off x="1808619" y="5934895"/>
            <a:ext cx="7043073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/>
              <a:t>M. </a:t>
            </a:r>
            <a:r>
              <a:rPr lang="en-US" sz="1600" dirty="0" err="1"/>
              <a:t>Stamatelatos</a:t>
            </a:r>
            <a:r>
              <a:rPr lang="en-US" sz="1600" dirty="0"/>
              <a:t>, W. Vesely, J. Dugan, J. </a:t>
            </a:r>
            <a:r>
              <a:rPr lang="en-US" sz="1600" dirty="0" err="1"/>
              <a:t>Fragola</a:t>
            </a:r>
            <a:r>
              <a:rPr lang="en-US" sz="1600" dirty="0"/>
              <a:t>, J. </a:t>
            </a:r>
            <a:r>
              <a:rPr lang="en-US" sz="1600" dirty="0" err="1"/>
              <a:t>Minarick</a:t>
            </a:r>
            <a:r>
              <a:rPr lang="en-US" sz="1600" dirty="0"/>
              <a:t>, and J. Railsback: Fault tree handbook with aerospace applications, 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3A456-D227-8986-DE82-675C244D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00" y="716818"/>
            <a:ext cx="9073999" cy="5220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9C4B3-C9EA-FCD7-8960-365487E2DA60}"/>
              </a:ext>
            </a:extLst>
          </p:cNvPr>
          <p:cNvSpPr txBox="1"/>
          <p:nvPr/>
        </p:nvSpPr>
        <p:spPr>
          <a:xfrm>
            <a:off x="8851692" y="1596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5CF0B-1057-F18D-A490-BC923508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05FF823-CAD9-2193-AAE9-EFFFFED4EDBB}"/>
              </a:ext>
            </a:extLst>
          </p:cNvPr>
          <p:cNvSpPr txBox="1">
            <a:spLocks/>
          </p:cNvSpPr>
          <p:nvPr/>
        </p:nvSpPr>
        <p:spPr>
          <a:xfrm>
            <a:off x="2141218" y="7017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Fault Tree: How can a system fail?</a:t>
            </a:r>
          </a:p>
        </p:txBody>
      </p:sp>
    </p:spTree>
    <p:extLst>
      <p:ext uri="{BB962C8B-B14F-4D97-AF65-F5344CB8AC3E}">
        <p14:creationId xmlns:p14="http://schemas.microsoft.com/office/powerpoint/2010/main" val="273155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4D19-B87A-14D5-201F-6740A2E75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AAABD60-A35E-0FB2-49EA-7BCD61BEEC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23D56-40B6-5D38-4987-D0CC28A9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8A23AC2-8936-40FF-E78E-255E00332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1" t="13081" r="18811" b="16236"/>
          <a:stretch/>
        </p:blipFill>
        <p:spPr bwMode="auto">
          <a:xfrm>
            <a:off x="2141219" y="1105772"/>
            <a:ext cx="7909562" cy="48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54AB8F-0BC1-02A3-C212-CDA51C4A9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149DFB0-4975-7B56-400D-47F817C8C4EA}"/>
              </a:ext>
            </a:extLst>
          </p:cNvPr>
          <p:cNvSpPr txBox="1">
            <a:spLocks/>
          </p:cNvSpPr>
          <p:nvPr/>
        </p:nvSpPr>
        <p:spPr>
          <a:xfrm>
            <a:off x="2141219" y="133598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Bowtie diagram</a:t>
            </a:r>
          </a:p>
        </p:txBody>
      </p:sp>
    </p:spTree>
    <p:extLst>
      <p:ext uri="{BB962C8B-B14F-4D97-AF65-F5344CB8AC3E}">
        <p14:creationId xmlns:p14="http://schemas.microsoft.com/office/powerpoint/2010/main" val="289244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28B6B-6850-185E-FA49-134A9163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30F28E3-9A87-DAD6-92C5-A868A8275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36766-75B2-CE47-E9B7-7BE48230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1CD0C-9681-8A5E-EB74-093D586F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44939-78BF-17D7-4C1C-E9FD7149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22" y="1181516"/>
            <a:ext cx="10389756" cy="4234857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7E84E58-31DF-BE13-B2EA-E4FEB5D7269F}"/>
              </a:ext>
            </a:extLst>
          </p:cNvPr>
          <p:cNvSpPr txBox="1">
            <a:spLocks/>
          </p:cNvSpPr>
          <p:nvPr/>
        </p:nvSpPr>
        <p:spPr>
          <a:xfrm>
            <a:off x="2141219" y="271250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Risk Matrix for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7349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2146-405F-DADD-7A75-80C3913D6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6D6589D-F0E1-A126-9B07-A26EEDAF62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DEE8B-1FA1-3274-15E9-031933AD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C88C4B5-2619-5A0A-96A4-8B8A874ADFC5}"/>
              </a:ext>
            </a:extLst>
          </p:cNvPr>
          <p:cNvSpPr txBox="1">
            <a:spLocks/>
          </p:cNvSpPr>
          <p:nvPr/>
        </p:nvSpPr>
        <p:spPr>
          <a:xfrm>
            <a:off x="1195164" y="3749917"/>
            <a:ext cx="10475726" cy="2837695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 err="1"/>
              <a:t>securiCAD</a:t>
            </a:r>
            <a:r>
              <a:rPr lang="en-US" sz="2000" dirty="0"/>
              <a:t> – </a:t>
            </a:r>
            <a:r>
              <a:rPr lang="en-US" sz="2000" dirty="0">
                <a:hlinkClick r:id="rId3"/>
              </a:rPr>
              <a:t>https://www.bitcyber.com.sg/foreseeti-securicad</a:t>
            </a:r>
            <a:r>
              <a:rPr lang="en-US" sz="2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dirty="0" err="1"/>
              <a:t>ThreatModeler</a:t>
            </a:r>
            <a:r>
              <a:rPr lang="en-US" sz="2000" dirty="0"/>
              <a:t> – </a:t>
            </a:r>
            <a:r>
              <a:rPr lang="en-US" sz="2000" dirty="0">
                <a:hlinkClick r:id="rId4"/>
              </a:rPr>
              <a:t>https://www.threatmodeler.com</a:t>
            </a:r>
            <a:r>
              <a:rPr lang="en-US" sz="2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dirty="0" err="1"/>
              <a:t>IriusRisk</a:t>
            </a:r>
            <a:r>
              <a:rPr lang="en-US" sz="2000" dirty="0"/>
              <a:t> – </a:t>
            </a:r>
            <a:r>
              <a:rPr lang="en-US" sz="2000" dirty="0">
                <a:hlinkClick r:id="rId5"/>
              </a:rPr>
              <a:t>https://www.iriusrisk.com</a:t>
            </a:r>
            <a:r>
              <a:rPr lang="en-US" sz="2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OWASP Threat Dragon – </a:t>
            </a:r>
            <a:r>
              <a:rPr lang="en-US" sz="2000" dirty="0">
                <a:hlinkClick r:id="rId6"/>
              </a:rPr>
              <a:t>https://owasp.org/www-project-threat-dragon</a:t>
            </a:r>
            <a:r>
              <a:rPr lang="en-US" sz="2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Microsoft Threat Modeling Tool – </a:t>
            </a:r>
            <a:r>
              <a:rPr lang="en-US" sz="2000" dirty="0">
                <a:hlinkClick r:id="rId7"/>
              </a:rPr>
              <a:t>https://www.microsoft.com/en-us/securityengineering/sdl/threatmodeling</a:t>
            </a: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CORAS language – </a:t>
            </a:r>
            <a:r>
              <a:rPr lang="en-US" sz="2000" dirty="0">
                <a:hlinkClick r:id="rId8"/>
              </a:rPr>
              <a:t>https://coras.sourceforge.net/index.html</a:t>
            </a:r>
            <a:r>
              <a:rPr lang="en-US" sz="2000" dirty="0"/>
              <a:t>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659C2-F274-EBE9-4E53-9697B8445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414" y="49096"/>
            <a:ext cx="7413171" cy="3805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8CA16-68C0-922E-D896-2137DB31DC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C13B5-5916-CCA7-223E-963819B2F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004574-56A2-8625-1571-942197AB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91" y="863370"/>
            <a:ext cx="6901215" cy="5861032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08E462-279D-97E5-C332-063FC9277634}"/>
              </a:ext>
            </a:extLst>
          </p:cNvPr>
          <p:cNvSpPr txBox="1">
            <a:spLocks/>
          </p:cNvSpPr>
          <p:nvPr/>
        </p:nvSpPr>
        <p:spPr>
          <a:xfrm>
            <a:off x="1365066" y="222864"/>
            <a:ext cx="9461867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Attack Trees are rooted Directed Acyclic Graphs with typed nodes.</a:t>
            </a:r>
          </a:p>
        </p:txBody>
      </p:sp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91723E29-D3CB-D3AB-74DE-17F878DFD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AAECC-C698-EFB6-AD17-ECB640EA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1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DA575-B560-281B-11CC-488C3E0C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A929F1-182E-3067-89FA-BE346023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" y="1082703"/>
            <a:ext cx="6697278" cy="5687833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A617262-5258-C0F9-99A1-1C939CAF21B4}"/>
              </a:ext>
            </a:extLst>
          </p:cNvPr>
          <p:cNvSpPr txBox="1">
            <a:spLocks/>
          </p:cNvSpPr>
          <p:nvPr/>
        </p:nvSpPr>
        <p:spPr>
          <a:xfrm>
            <a:off x="1365066" y="222864"/>
            <a:ext cx="9461867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Attack Trees are rooted Directed Acyclic Graphs with typed nodes.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9">
                <a:extLst>
                  <a:ext uri="{FF2B5EF4-FFF2-40B4-BE49-F238E27FC236}">
                    <a16:creationId xmlns:a16="http://schemas.microsoft.com/office/drawing/2014/main" id="{F00D3FD4-75B8-77FF-1EEC-59C4B228F1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267" y="1022112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⋁</m:t>
                    </m:r>
                  </m:oMath>
                </a14:m>
                <a:r>
                  <a:rPr lang="en-US" sz="3600" b="1" dirty="0"/>
                  <a:t> 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</a:t>
                </a:r>
              </a:p>
            </p:txBody>
          </p:sp>
        </mc:Choice>
        <mc:Fallback xmlns="">
          <p:sp>
            <p:nvSpPr>
              <p:cNvPr id="2" name="Text Placeholder 9">
                <a:extLst>
                  <a:ext uri="{FF2B5EF4-FFF2-40B4-BE49-F238E27FC236}">
                    <a16:creationId xmlns:a16="http://schemas.microsoft.com/office/drawing/2014/main" id="{17590446-251A-8B09-4D3A-896F67B5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267" y="1022112"/>
                <a:ext cx="2706915" cy="1111784"/>
              </a:xfrm>
              <a:prstGeom prst="rect">
                <a:avLst/>
              </a:prstGeom>
              <a:blipFill>
                <a:blip r:embed="rId3"/>
                <a:stretch>
                  <a:fillRect r="-23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A5AE43-74DA-6FDB-5BF8-0C810D46A54A}"/>
              </a:ext>
            </a:extLst>
          </p:cNvPr>
          <p:cNvCxnSpPr>
            <a:cxnSpLocks/>
          </p:cNvCxnSpPr>
          <p:nvPr/>
        </p:nvCxnSpPr>
        <p:spPr>
          <a:xfrm flipV="1">
            <a:off x="8305075" y="1316071"/>
            <a:ext cx="1168401" cy="9072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9">
                <a:extLst>
                  <a:ext uri="{FF2B5EF4-FFF2-40B4-BE49-F238E27FC236}">
                    <a16:creationId xmlns:a16="http://schemas.microsoft.com/office/drawing/2014/main" id="{2B06D6EB-F58F-259E-FCE9-B0B45FEBAB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0018" y="601796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9" name="Text Placeholder 9">
                <a:extLst>
                  <a:ext uri="{FF2B5EF4-FFF2-40B4-BE49-F238E27FC236}">
                    <a16:creationId xmlns:a16="http://schemas.microsoft.com/office/drawing/2014/main" id="{F81A78B3-4FFF-68FD-BDE3-67433A40A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18" y="601796"/>
                <a:ext cx="2706915" cy="11117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BC9F5-07D6-C8CC-F895-5862438E8A12}"/>
              </a:ext>
            </a:extLst>
          </p:cNvPr>
          <p:cNvCxnSpPr>
            <a:cxnSpLocks/>
          </p:cNvCxnSpPr>
          <p:nvPr/>
        </p:nvCxnSpPr>
        <p:spPr>
          <a:xfrm flipH="1" flipV="1">
            <a:off x="9473476" y="1301622"/>
            <a:ext cx="1170000" cy="9072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9">
                <a:extLst>
                  <a:ext uri="{FF2B5EF4-FFF2-40B4-BE49-F238E27FC236}">
                    <a16:creationId xmlns:a16="http://schemas.microsoft.com/office/drawing/2014/main" id="{1912812E-A86E-0313-E208-0284C99638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6405" y="1855037"/>
                <a:ext cx="1112427" cy="1039543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5" name="Text Placeholder 9">
                <a:extLst>
                  <a:ext uri="{FF2B5EF4-FFF2-40B4-BE49-F238E27FC236}">
                    <a16:creationId xmlns:a16="http://schemas.microsoft.com/office/drawing/2014/main" id="{5D8E8CEF-D641-6111-6D25-50E95984F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405" y="1855037"/>
                <a:ext cx="1112427" cy="1039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4F3B079E-9829-A3F5-F56C-C8D12DC6A7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13684" y="1930554"/>
                <a:ext cx="918481" cy="938865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15F571D8-F111-BBCE-6EBA-505F4BB3B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684" y="1930554"/>
                <a:ext cx="918481" cy="9388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A837F-46B5-228E-CFE9-95A4BF05D169}"/>
              </a:ext>
            </a:extLst>
          </p:cNvPr>
          <p:cNvCxnSpPr>
            <a:cxnSpLocks/>
          </p:cNvCxnSpPr>
          <p:nvPr/>
        </p:nvCxnSpPr>
        <p:spPr>
          <a:xfrm flipH="1" flipV="1">
            <a:off x="10687661" y="2659638"/>
            <a:ext cx="1170000" cy="9072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F48B7F-E6DE-F279-6B42-50B009FEFD76}"/>
              </a:ext>
            </a:extLst>
          </p:cNvPr>
          <p:cNvCxnSpPr>
            <a:cxnSpLocks/>
          </p:cNvCxnSpPr>
          <p:nvPr/>
        </p:nvCxnSpPr>
        <p:spPr>
          <a:xfrm flipV="1">
            <a:off x="9539040" y="2659637"/>
            <a:ext cx="1168401" cy="9072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F443E0C-5D12-B164-5EAD-86A5647B733D}"/>
              </a:ext>
            </a:extLst>
          </p:cNvPr>
          <p:cNvSpPr txBox="1">
            <a:spLocks/>
          </p:cNvSpPr>
          <p:nvPr/>
        </p:nvSpPr>
        <p:spPr>
          <a:xfrm>
            <a:off x="9342986" y="3294719"/>
            <a:ext cx="593876" cy="84329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3600" b="1" dirty="0"/>
              <a:t>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F6A77A1-2123-F88F-6B95-52B97B93A44D}"/>
              </a:ext>
            </a:extLst>
          </p:cNvPr>
          <p:cNvSpPr txBox="1">
            <a:spLocks/>
          </p:cNvSpPr>
          <p:nvPr/>
        </p:nvSpPr>
        <p:spPr>
          <a:xfrm>
            <a:off x="11667500" y="3230809"/>
            <a:ext cx="414382" cy="9072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3600" b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9">
                <a:extLst>
                  <a:ext uri="{FF2B5EF4-FFF2-40B4-BE49-F238E27FC236}">
                    <a16:creationId xmlns:a16="http://schemas.microsoft.com/office/drawing/2014/main" id="{796EE4B7-A991-A469-46E4-A9667C9389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8151" y="2809179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3600" b="1" dirty="0"/>
                  <a:t>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</a:t>
                </a:r>
              </a:p>
            </p:txBody>
          </p:sp>
        </mc:Choice>
        <mc:Fallback xmlns="">
          <p:sp>
            <p:nvSpPr>
              <p:cNvPr id="24" name="Text Placeholder 9">
                <a:extLst>
                  <a:ext uri="{FF2B5EF4-FFF2-40B4-BE49-F238E27FC236}">
                    <a16:creationId xmlns:a16="http://schemas.microsoft.com/office/drawing/2014/main" id="{80A7A9B5-C46F-1EF2-F496-CC4F95902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51" y="2809179"/>
                <a:ext cx="2706915" cy="1111784"/>
              </a:xfrm>
              <a:prstGeom prst="rect">
                <a:avLst/>
              </a:prstGeom>
              <a:blipFill>
                <a:blip r:embed="rId7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794B3A3-D42C-D6DE-B25C-3E4E41B972B4}"/>
              </a:ext>
            </a:extLst>
          </p:cNvPr>
          <p:cNvSpPr txBox="1">
            <a:spLocks/>
          </p:cNvSpPr>
          <p:nvPr/>
        </p:nvSpPr>
        <p:spPr>
          <a:xfrm>
            <a:off x="6690611" y="4440265"/>
            <a:ext cx="5265415" cy="1456229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b="1" dirty="0"/>
              <a:t>Successful attacks: {n}, {t, p}, {n, t, p}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Minimal (successful) attacks: {n}, {t, p}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Security metrics are value assignments to attacks.</a:t>
            </a:r>
          </a:p>
        </p:txBody>
      </p:sp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45D0B164-72B0-A56D-C40C-A8E422584D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FB1632-2DFC-47AD-7ED0-95909C41A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22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84f63f-cbf3-48ee-87f8-5c478837b7a6">
      <Terms xmlns="http://schemas.microsoft.com/office/infopath/2007/PartnerControls"/>
    </lcf76f155ced4ddcb4097134ff3c332f>
    <TaxCatchAll xmlns="a3580694-730a-4f86-8319-5f5d532b05a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DAF222FBA324084ABBE78896BC302" ma:contentTypeVersion="15" ma:contentTypeDescription="Create a new document." ma:contentTypeScope="" ma:versionID="165a9a306652e5893667d7263c2327a7">
  <xsd:schema xmlns:xsd="http://www.w3.org/2001/XMLSchema" xmlns:xs="http://www.w3.org/2001/XMLSchema" xmlns:p="http://schemas.microsoft.com/office/2006/metadata/properties" xmlns:ns2="d284f63f-cbf3-48ee-87f8-5c478837b7a6" xmlns:ns3="a3580694-730a-4f86-8319-5f5d532b05a4" targetNamespace="http://schemas.microsoft.com/office/2006/metadata/properties" ma:root="true" ma:fieldsID="211c5c2cc4d84a1d5a5aa77809f393fb" ns2:_="" ns3:_="">
    <xsd:import namespace="d284f63f-cbf3-48ee-87f8-5c478837b7a6"/>
    <xsd:import namespace="a3580694-730a-4f86-8319-5f5d532b05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84f63f-cbf3-48ee-87f8-5c478837b7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580694-730a-4f86-8319-5f5d532b05a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be5eda4b-e060-4fb4-90a0-c19bb014be62}" ma:internalName="TaxCatchAll" ma:showField="CatchAllData" ma:web="a3580694-730a-4f86-8319-5f5d532b05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284f63f-cbf3-48ee-87f8-5c478837b7a6"/>
    <ds:schemaRef ds:uri="a3580694-730a-4f86-8319-5f5d532b05a4"/>
  </ds:schemaRefs>
</ds:datastoreItem>
</file>

<file path=customXml/itemProps3.xml><?xml version="1.0" encoding="utf-8"?>
<ds:datastoreItem xmlns:ds="http://schemas.openxmlformats.org/officeDocument/2006/customXml" ds:itemID="{6A126012-41ED-4C14-84AC-81A2BDDF5B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84f63f-cbf3-48ee-87f8-5c478837b7a6"/>
    <ds:schemaRef ds:uri="a3580694-730a-4f86-8319-5f5d532b05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University of Twente - Title Slides</Template>
  <TotalTime>10146</TotalTime>
  <Words>1205</Words>
  <Application>Microsoft Macintosh PowerPoint</Application>
  <PresentationFormat>Widescreen</PresentationFormat>
  <Paragraphs>178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Aptos</vt:lpstr>
      <vt:lpstr>Arial</vt:lpstr>
      <vt:lpstr>Arial Narrow</vt:lpstr>
      <vt:lpstr>Calibri</vt:lpstr>
      <vt:lpstr>Cambria Math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An Ontological Lens on Attack Trees: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Ontological Lens on Attack Trees: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Oude Egberink, Tom (UT-MC)</dc:creator>
  <dc:description>Template by HQ Solutions</dc:description>
  <cp:lastModifiedBy>Da Silva Oliveira Italo Jose (Student ENG 19)</cp:lastModifiedBy>
  <cp:revision>35</cp:revision>
  <dcterms:created xsi:type="dcterms:W3CDTF">2024-12-06T12:09:31Z</dcterms:created>
  <dcterms:modified xsi:type="dcterms:W3CDTF">2025-09-10T09:27:32Z</dcterms:modified>
  <cp:version>004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0x01010094DDAF222FBA324084ABBE78896BC302</vt:lpwstr>
  </property>
</Properties>
</file>